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85.xml" ContentType="application/vnd.openxmlformats-officedocument.presentationml.tags+xml"/>
  <Override PartName="/ppt/tags/tag192.xml" ContentType="application/vnd.openxmlformats-officedocument.presentationml.tags+xml"/>
  <Override PartName="/ppt/tags/tag197.xml" ContentType="application/vnd.openxmlformats-officedocument.presentationml.tags+xml"/>
  <Override PartName="/ppt/tags/tag20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0"/>
  </p:notesMasterIdLst>
  <p:handoutMasterIdLst>
    <p:handoutMasterId r:id="rId141"/>
  </p:handoutMasterIdLst>
  <p:sldIdLst>
    <p:sldId id="368" r:id="rId2"/>
    <p:sldId id="257" r:id="rId3"/>
    <p:sldId id="371" r:id="rId4"/>
    <p:sldId id="373" r:id="rId5"/>
    <p:sldId id="260" r:id="rId6"/>
    <p:sldId id="329" r:id="rId7"/>
    <p:sldId id="331" r:id="rId8"/>
    <p:sldId id="332" r:id="rId9"/>
    <p:sldId id="333" r:id="rId10"/>
    <p:sldId id="343" r:id="rId11"/>
    <p:sldId id="344" r:id="rId12"/>
    <p:sldId id="325" r:id="rId13"/>
    <p:sldId id="334" r:id="rId14"/>
    <p:sldId id="345" r:id="rId15"/>
    <p:sldId id="346" r:id="rId16"/>
    <p:sldId id="283" r:id="rId17"/>
    <p:sldId id="506" r:id="rId18"/>
    <p:sldId id="507" r:id="rId19"/>
    <p:sldId id="508" r:id="rId20"/>
    <p:sldId id="509" r:id="rId21"/>
    <p:sldId id="349" r:id="rId22"/>
    <p:sldId id="294" r:id="rId23"/>
    <p:sldId id="295" r:id="rId24"/>
    <p:sldId id="269" r:id="rId25"/>
    <p:sldId id="350" r:id="rId26"/>
    <p:sldId id="351" r:id="rId27"/>
    <p:sldId id="352" r:id="rId28"/>
    <p:sldId id="353" r:id="rId29"/>
    <p:sldId id="274" r:id="rId30"/>
    <p:sldId id="285" r:id="rId31"/>
    <p:sldId id="354" r:id="rId32"/>
    <p:sldId id="273" r:id="rId33"/>
    <p:sldId id="302" r:id="rId34"/>
    <p:sldId id="301" r:id="rId35"/>
    <p:sldId id="356" r:id="rId36"/>
    <p:sldId id="303" r:id="rId37"/>
    <p:sldId id="358" r:id="rId38"/>
    <p:sldId id="359" r:id="rId39"/>
    <p:sldId id="360" r:id="rId40"/>
    <p:sldId id="286" r:id="rId41"/>
    <p:sldId id="304" r:id="rId42"/>
    <p:sldId id="305" r:id="rId43"/>
    <p:sldId id="363" r:id="rId44"/>
    <p:sldId id="365" r:id="rId45"/>
    <p:sldId id="426" r:id="rId46"/>
    <p:sldId id="263" r:id="rId47"/>
    <p:sldId id="374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5" r:id="rId65"/>
    <p:sldId id="397" r:id="rId66"/>
    <p:sldId id="399" r:id="rId67"/>
    <p:sldId id="400" r:id="rId68"/>
    <p:sldId id="403" r:id="rId69"/>
    <p:sldId id="405" r:id="rId70"/>
    <p:sldId id="406" r:id="rId71"/>
    <p:sldId id="408" r:id="rId72"/>
    <p:sldId id="409" r:id="rId73"/>
    <p:sldId id="410" r:id="rId74"/>
    <p:sldId id="411" r:id="rId75"/>
    <p:sldId id="412" r:id="rId76"/>
    <p:sldId id="415" r:id="rId77"/>
    <p:sldId id="416" r:id="rId78"/>
    <p:sldId id="419" r:id="rId79"/>
    <p:sldId id="422" r:id="rId80"/>
    <p:sldId id="503" r:id="rId81"/>
    <p:sldId id="504" r:id="rId82"/>
    <p:sldId id="505" r:id="rId83"/>
    <p:sldId id="375" r:id="rId84"/>
    <p:sldId id="430" r:id="rId85"/>
    <p:sldId id="431" r:id="rId86"/>
    <p:sldId id="432" r:id="rId87"/>
    <p:sldId id="433" r:id="rId88"/>
    <p:sldId id="429" r:id="rId89"/>
    <p:sldId id="434" r:id="rId90"/>
    <p:sldId id="435" r:id="rId91"/>
    <p:sldId id="436" r:id="rId92"/>
    <p:sldId id="376" r:id="rId93"/>
    <p:sldId id="437" r:id="rId94"/>
    <p:sldId id="438" r:id="rId95"/>
    <p:sldId id="439" r:id="rId96"/>
    <p:sldId id="440" r:id="rId97"/>
    <p:sldId id="441" r:id="rId98"/>
    <p:sldId id="442" r:id="rId99"/>
    <p:sldId id="443" r:id="rId100"/>
    <p:sldId id="444" r:id="rId101"/>
    <p:sldId id="445" r:id="rId102"/>
    <p:sldId id="448" r:id="rId103"/>
    <p:sldId id="449" r:id="rId104"/>
    <p:sldId id="452" r:id="rId105"/>
    <p:sldId id="453" r:id="rId106"/>
    <p:sldId id="454" r:id="rId107"/>
    <p:sldId id="455" r:id="rId108"/>
    <p:sldId id="456" r:id="rId109"/>
    <p:sldId id="457" r:id="rId110"/>
    <p:sldId id="458" r:id="rId111"/>
    <p:sldId id="459" r:id="rId112"/>
    <p:sldId id="460" r:id="rId113"/>
    <p:sldId id="463" r:id="rId114"/>
    <p:sldId id="464" r:id="rId115"/>
    <p:sldId id="466" r:id="rId116"/>
    <p:sldId id="467" r:id="rId117"/>
    <p:sldId id="468" r:id="rId118"/>
    <p:sldId id="471" r:id="rId119"/>
    <p:sldId id="473" r:id="rId120"/>
    <p:sldId id="474" r:id="rId121"/>
    <p:sldId id="475" r:id="rId122"/>
    <p:sldId id="476" r:id="rId123"/>
    <p:sldId id="477" r:id="rId124"/>
    <p:sldId id="478" r:id="rId125"/>
    <p:sldId id="482" r:id="rId126"/>
    <p:sldId id="487" r:id="rId127"/>
    <p:sldId id="488" r:id="rId128"/>
    <p:sldId id="489" r:id="rId129"/>
    <p:sldId id="490" r:id="rId130"/>
    <p:sldId id="493" r:id="rId131"/>
    <p:sldId id="494" r:id="rId132"/>
    <p:sldId id="495" r:id="rId133"/>
    <p:sldId id="498" r:id="rId134"/>
    <p:sldId id="499" r:id="rId135"/>
    <p:sldId id="500" r:id="rId136"/>
    <p:sldId id="501" r:id="rId137"/>
    <p:sldId id="502" r:id="rId138"/>
    <p:sldId id="279" r:id="rId1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8" autoAdjust="0"/>
    <p:restoredTop sz="96124" autoAdjust="0"/>
  </p:normalViewPr>
  <p:slideViewPr>
    <p:cSldViewPr>
      <p:cViewPr>
        <p:scale>
          <a:sx n="70" d="100"/>
          <a:sy n="70" d="100"/>
        </p:scale>
        <p:origin x="-750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157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48A05-43AB-4247-94F5-23E4ED902BF9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C23F4-A440-42FE-B7FB-6D6A88BEF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79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61D80-6476-4215-A498-262840E9B581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AEC2-F1CB-40DA-9AB5-0809623E1C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7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1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50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9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8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5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1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5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0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4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1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26065-4C6A-4213-B284-C0D8750B874B}" type="datetimeFigureOut">
              <a:rPr lang="en-US" smtClean="0"/>
              <a:t>9/19/2013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A811B-DC29-4499-B0B7-1DA4680BA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wmf"/><Relationship Id="rId4" Type="http://schemas.openxmlformats.org/officeDocument/2006/relationships/image" Target="../media/image6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9.wmf"/><Relationship Id="rId7" Type="http://schemas.openxmlformats.org/officeDocument/2006/relationships/image" Target="../media/image130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wmf"/><Relationship Id="rId4" Type="http://schemas.openxmlformats.org/officeDocument/2006/relationships/image" Target="../media/image6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wm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8.wmf"/><Relationship Id="rId5" Type="http://schemas.openxmlformats.org/officeDocument/2006/relationships/image" Target="../media/image34.png"/><Relationship Id="rId4" Type="http://schemas.openxmlformats.org/officeDocument/2006/relationships/image" Target="../media/image110.png"/><Relationship Id="rId9" Type="http://schemas.openxmlformats.org/officeDocument/2006/relationships/image" Target="../media/image9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36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12.png"/><Relationship Id="rId2" Type="http://schemas.openxmlformats.org/officeDocument/2006/relationships/tags" Target="../tags/tag13.xml"/><Relationship Id="rId16" Type="http://schemas.openxmlformats.org/officeDocument/2006/relationships/image" Target="../media/image11.wm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10.png"/><Relationship Id="rId5" Type="http://schemas.openxmlformats.org/officeDocument/2006/relationships/tags" Target="../tags/tag16.xml"/><Relationship Id="rId15" Type="http://schemas.openxmlformats.org/officeDocument/2006/relationships/image" Target="../media/image10.wmf"/><Relationship Id="rId10" Type="http://schemas.openxmlformats.org/officeDocument/2006/relationships/image" Target="../media/image8.wmf"/><Relationship Id="rId4" Type="http://schemas.openxmlformats.org/officeDocument/2006/relationships/tags" Target="../tags/tag15.xml"/><Relationship Id="rId9" Type="http://schemas.openxmlformats.org/officeDocument/2006/relationships/image" Target="../media/image34.png"/><Relationship Id="rId14" Type="http://schemas.openxmlformats.org/officeDocument/2006/relationships/image" Target="../media/image9.wm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10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10" Type="http://schemas.openxmlformats.org/officeDocument/2006/relationships/image" Target="../media/image11.wmf"/><Relationship Id="rId4" Type="http://schemas.openxmlformats.org/officeDocument/2006/relationships/image" Target="../media/image34.png"/><Relationship Id="rId9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10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10" Type="http://schemas.openxmlformats.org/officeDocument/2006/relationships/image" Target="../media/image11.wmf"/><Relationship Id="rId4" Type="http://schemas.openxmlformats.org/officeDocument/2006/relationships/image" Target="../media/image34.png"/><Relationship Id="rId9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image" Target="../media/image29.png"/><Relationship Id="rId5" Type="http://schemas.openxmlformats.org/officeDocument/2006/relationships/tags" Target="../tags/tag22.xml"/><Relationship Id="rId10" Type="http://schemas.openxmlformats.org/officeDocument/2006/relationships/tags" Target="../tags/tag185.xml"/><Relationship Id="rId4" Type="http://schemas.openxmlformats.org/officeDocument/2006/relationships/tags" Target="../tags/tag21.xml"/><Relationship Id="rId9" Type="http://schemas.openxmlformats.org/officeDocument/2006/relationships/image" Target="../media/image1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30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192.xml"/><Relationship Id="rId5" Type="http://schemas.openxmlformats.org/officeDocument/2006/relationships/tags" Target="../tags/tag28.xml"/><Relationship Id="rId10" Type="http://schemas.openxmlformats.org/officeDocument/2006/relationships/image" Target="../media/image13.wmf"/><Relationship Id="rId4" Type="http://schemas.openxmlformats.org/officeDocument/2006/relationships/tags" Target="../tags/tag27.xml"/><Relationship Id="rId9" Type="http://schemas.openxmlformats.org/officeDocument/2006/relationships/image" Target="../media/image1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7.xml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3.wmf"/><Relationship Id="rId5" Type="http://schemas.openxmlformats.org/officeDocument/2006/relationships/tags" Target="../tags/tag35.xml"/><Relationship Id="rId10" Type="http://schemas.openxmlformats.org/officeDocument/2006/relationships/image" Target="../media/image12.wmf"/><Relationship Id="rId4" Type="http://schemas.openxmlformats.org/officeDocument/2006/relationships/tags" Target="../tags/tag34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tags" Target="../tags/tag39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32.png"/><Relationship Id="rId5" Type="http://schemas.openxmlformats.org/officeDocument/2006/relationships/tags" Target="../tags/tag41.xml"/><Relationship Id="rId10" Type="http://schemas.openxmlformats.org/officeDocument/2006/relationships/tags" Target="../tags/tag204.xml"/><Relationship Id="rId4" Type="http://schemas.openxmlformats.org/officeDocument/2006/relationships/tags" Target="../tags/tag40.xml"/><Relationship Id="rId9" Type="http://schemas.openxmlformats.org/officeDocument/2006/relationships/image" Target="../media/image1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18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43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gif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2" Type="http://schemas.openxmlformats.org/officeDocument/2006/relationships/image" Target="../media/image1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3" Type="http://schemas.openxmlformats.org/officeDocument/2006/relationships/image" Target="../media/image46.png"/><Relationship Id="rId12" Type="http://schemas.openxmlformats.org/officeDocument/2006/relationships/image" Target="../media/image9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70.png"/><Relationship Id="rId3" Type="http://schemas.openxmlformats.org/officeDocument/2006/relationships/image" Target="../media/image47.png"/><Relationship Id="rId7" Type="http://schemas.openxmlformats.org/officeDocument/2006/relationships/image" Target="../media/image11.png"/><Relationship Id="rId12" Type="http://schemas.openxmlformats.org/officeDocument/2006/relationships/image" Target="../media/image18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130.png"/><Relationship Id="rId4" Type="http://schemas.openxmlformats.org/officeDocument/2006/relationships/image" Target="../media/image48.png"/><Relationship Id="rId14" Type="http://schemas.openxmlformats.org/officeDocument/2006/relationships/image" Target="../media/image1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47.png"/><Relationship Id="rId7" Type="http://schemas.openxmlformats.org/officeDocument/2006/relationships/image" Target="../media/image22.png"/><Relationship Id="rId12" Type="http://schemas.openxmlformats.org/officeDocument/2006/relationships/image" Target="../media/image1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png"/><Relationship Id="rId11" Type="http://schemas.openxmlformats.org/officeDocument/2006/relationships/image" Target="../media/image13.png"/><Relationship Id="rId5" Type="http://schemas.openxmlformats.org/officeDocument/2006/relationships/image" Target="../media/image50.png"/><Relationship Id="rId10" Type="http://schemas.openxmlformats.org/officeDocument/2006/relationships/image" Target="../media/image230.png"/><Relationship Id="rId4" Type="http://schemas.openxmlformats.org/officeDocument/2006/relationships/image" Target="../media/image49.png"/><Relationship Id="rId9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47.png"/><Relationship Id="rId7" Type="http://schemas.openxmlformats.org/officeDocument/2006/relationships/image" Target="../media/image25.png"/><Relationship Id="rId12" Type="http://schemas.openxmlformats.org/officeDocument/2006/relationships/image" Target="../media/image1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51.png"/><Relationship Id="rId10" Type="http://schemas.openxmlformats.org/officeDocument/2006/relationships/image" Target="../media/image271.png"/><Relationship Id="rId4" Type="http://schemas.openxmlformats.org/officeDocument/2006/relationships/image" Target="../media/image49.png"/><Relationship Id="rId9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12" Type="http://schemas.openxmlformats.org/officeDocument/2006/relationships/image" Target="../media/image2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70.png"/><Relationship Id="rId4" Type="http://schemas.openxmlformats.org/officeDocument/2006/relationships/image" Target="../media/image2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wmf"/><Relationship Id="rId5" Type="http://schemas.openxmlformats.org/officeDocument/2006/relationships/image" Target="../media/image22.png"/><Relationship Id="rId4" Type="http://schemas.openxmlformats.org/officeDocument/2006/relationships/image" Target="../media/image2.wmf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3" Type="http://schemas.openxmlformats.org/officeDocument/2006/relationships/image" Target="../media/image55.png"/><Relationship Id="rId12" Type="http://schemas.openxmlformats.org/officeDocument/2006/relationships/image" Target="../media/image2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340.png"/><Relationship Id="rId5" Type="http://schemas.openxmlformats.org/officeDocument/2006/relationships/image" Target="../media/image57.png"/><Relationship Id="rId10" Type="http://schemas.openxmlformats.org/officeDocument/2006/relationships/image" Target="../media/image330.png"/><Relationship Id="rId4" Type="http://schemas.openxmlformats.org/officeDocument/2006/relationships/image" Target="../media/image56.png"/><Relationship Id="rId9" Type="http://schemas.openxmlformats.org/officeDocument/2006/relationships/image" Target="../media/image3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6.png"/><Relationship Id="rId7" Type="http://schemas.openxmlformats.org/officeDocument/2006/relationships/image" Target="../media/image45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0.png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4.wmf"/><Relationship Id="rId5" Type="http://schemas.openxmlformats.org/officeDocument/2006/relationships/tags" Target="../tags/tag7.xml"/><Relationship Id="rId15" Type="http://schemas.openxmlformats.org/officeDocument/2006/relationships/image" Target="../media/image5.wmf"/><Relationship Id="rId10" Type="http://schemas.openxmlformats.org/officeDocument/2006/relationships/image" Target="../media/image22.png"/><Relationship Id="rId4" Type="http://schemas.openxmlformats.org/officeDocument/2006/relationships/tags" Target="../tags/tag6.xml"/><Relationship Id="rId9" Type="http://schemas.openxmlformats.org/officeDocument/2006/relationships/image" Target="../media/image2.wmf"/><Relationship Id="rId14" Type="http://schemas.openxmlformats.org/officeDocument/2006/relationships/image" Target="../media/image3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wmf"/><Relationship Id="rId7" Type="http://schemas.openxmlformats.org/officeDocument/2006/relationships/image" Target="../media/image5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wmf"/><Relationship Id="rId5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wmf"/><Relationship Id="rId4" Type="http://schemas.openxmlformats.org/officeDocument/2006/relationships/image" Target="../media/image6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05000"/>
            <a:ext cx="8534400" cy="1470025"/>
          </a:xfrm>
        </p:spPr>
        <p:txBody>
          <a:bodyPr>
            <a:normAutofit/>
          </a:bodyPr>
          <a:lstStyle/>
          <a:p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ciencia de la complejidad:</a:t>
            </a:r>
            <a:b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parábola para enseñar el amor 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76675"/>
            <a:ext cx="6400800" cy="1228725"/>
          </a:xfrm>
        </p:spPr>
        <p:txBody>
          <a:bodyPr/>
          <a:lstStyle/>
          <a:p>
            <a:r>
              <a:rPr lang="en-US" sz="2800" dirty="0" smtClean="0">
                <a:latin typeface="Adobe Garamond Pro" pitchFamily="18" charset="0"/>
              </a:rPr>
              <a:t>Carlos E. Puente</a:t>
            </a:r>
          </a:p>
          <a:p>
            <a:r>
              <a:rPr lang="en-US" sz="2600" i="1" dirty="0" smtClean="0">
                <a:latin typeface="Adobe Garamond Pro" pitchFamily="18" charset="0"/>
              </a:rPr>
              <a:t>Universidad de California, Davis</a:t>
            </a:r>
          </a:p>
          <a:p>
            <a:endParaRPr lang="en-US" i="1" dirty="0">
              <a:latin typeface="Adobe Garamond Pr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19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I SIMPOSIO INTERNACIONAL SOBRE  EDUCACIÓN Y COMPLEJIDAD</a:t>
            </a:r>
            <a:endParaRPr lang="es-CO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86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err="1" smtClean="0"/>
              <a:t>Ponti</a:t>
            </a:r>
            <a:r>
              <a:rPr lang="es-CO" sz="2400" dirty="0" err="1" smtClean="0">
                <a:solidFill>
                  <a:prstClr val="black"/>
                </a:solidFill>
                <a:latin typeface="Adobe Garamond Pro" pitchFamily="18" charset="0"/>
              </a:rPr>
              <a:t>ﬁ</a:t>
            </a:r>
            <a:r>
              <a:rPr lang="es-CO" sz="2400" dirty="0" err="1" smtClean="0"/>
              <a:t>cia</a:t>
            </a:r>
            <a:r>
              <a:rPr lang="es-CO" sz="2400" dirty="0" smtClean="0"/>
              <a:t> Universidad Javeriana</a:t>
            </a:r>
          </a:p>
          <a:p>
            <a:pPr algn="ctr"/>
            <a:r>
              <a:rPr lang="es-CO" sz="2400" dirty="0" smtClean="0"/>
              <a:t>Bogotá, 28 de Agosto de 2013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06670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cascada, después de doce niveles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495800"/>
            <a:ext cx="86868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Adobe Garamond Pro Bold" pitchFamily="18" charset="0"/>
              </a:rPr>
              <a:t>espinas </a:t>
            </a:r>
            <a:r>
              <a:rPr lang="es-CO" sz="2200" dirty="0" smtClean="0"/>
              <a:t>entrelazadas por capas y con densidades diversas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soporte de cada una de las capas es el </a:t>
            </a:r>
            <a:r>
              <a:rPr lang="es-CO" sz="2200" dirty="0" smtClean="0">
                <a:latin typeface="Adobe Garamond Pro Bold" pitchFamily="18" charset="0"/>
              </a:rPr>
              <a:t>polvo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… el juego genera un </a:t>
            </a:r>
            <a:r>
              <a:rPr lang="es-CO" sz="2200" dirty="0" smtClean="0">
                <a:latin typeface="Adobe Garamond Pro Bold" pitchFamily="18" charset="0"/>
              </a:rPr>
              <a:t>multifractal</a:t>
            </a:r>
            <a:endParaRPr lang="es-CO" sz="2200" dirty="0">
              <a:latin typeface="Adobe Garamond Pro Bold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h</m:t>
                      </m:r>
                      <m:r>
                        <a:rPr lang="en-US" sz="2000" i="1" dirty="0" smtClean="0">
                          <a:latin typeface="Cambria Math"/>
                        </a:rPr>
                        <m:t> = 56.69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26" y="1434850"/>
            <a:ext cx="3931920" cy="25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/>
                  <a:t>los </a:t>
                </a:r>
                <a:r>
                  <a:rPr lang="es-CO" sz="2200" b="0" dirty="0" smtClean="0">
                    <a:latin typeface="+mj-lt"/>
                  </a:rPr>
                  <a:t>alambres</a:t>
                </a:r>
                <a:r>
                  <a:rPr lang="es-CO" sz="2200" b="0" dirty="0" smtClean="0"/>
                  <a:t> se </a:t>
                </a:r>
                <a:r>
                  <a:rPr lang="es-CO" sz="2200" dirty="0"/>
                  <a:t>p</a:t>
                </a:r>
                <a:r>
                  <a:rPr lang="es-CO" sz="2200" b="0" dirty="0" smtClean="0"/>
                  <a:t>ueden hallar iterando dos mapas </a:t>
                </a:r>
                <a:r>
                  <a:rPr lang="es-CO" sz="2200" b="1" dirty="0" smtClean="0">
                    <a:latin typeface="+mj-lt"/>
                  </a:rPr>
                  <a:t>lineales</a:t>
                </a:r>
                <a:r>
                  <a:rPr lang="es-CO" sz="2200" b="0" dirty="0" smtClean="0"/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33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814466"/>
                <a:ext cx="9144000" cy="1668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los 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alambres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ueden hallar iterando dos mapas </a:t>
                </a:r>
                <a:r>
                  <a:rPr lang="es-CO" sz="2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lineales</a:t>
                </a:r>
                <a:r>
                  <a:rPr lang="es-CO" sz="2200" b="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25000"/>
                  </a:lnSpc>
                  <a:spcBef>
                    <a:spcPts val="600"/>
                  </a:spcBef>
                </a:pPr>
                <a:r>
                  <a:rPr lang="es-CO" sz="2200" dirty="0" smtClean="0"/>
                  <a:t>los </a:t>
                </a:r>
                <a:r>
                  <a:rPr lang="es-CO" sz="2200" dirty="0" smtClean="0">
                    <a:latin typeface="+mj-lt"/>
                  </a:rPr>
                  <a:t>signos</a:t>
                </a:r>
                <a:r>
                  <a:rPr lang="es-CO" sz="2200" dirty="0" smtClean="0"/>
                  <a:t> arriba corresponden a los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CO" sz="2000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CO" sz="2000" dirty="0" smtClean="0"/>
                  <a:t> y</a:t>
                </a:r>
                <a:r>
                  <a:rPr lang="es-CO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s-CO" sz="20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CO" sz="2000" dirty="0" smtClean="0"/>
                  <a:t>,</a:t>
                </a:r>
                <a:r>
                  <a:rPr lang="es-CO" dirty="0" smtClean="0"/>
                  <a:t> </a:t>
                </a:r>
                <a:r>
                  <a:rPr lang="es-CO" sz="2200" dirty="0" smtClean="0"/>
                  <a:t>con magnitudes iguales a </a:t>
                </a:r>
                <a:r>
                  <a:rPr lang="en-US" sz="2000" b="1" dirty="0" smtClean="0">
                    <a:latin typeface="Cambria Math" pitchFamily="18" charset="0"/>
                    <a:ea typeface="Cambria Math" pitchFamily="18" charset="0"/>
                  </a:rPr>
                  <a:t>z</a:t>
                </a:r>
                <a:endParaRPr lang="en-US" sz="20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4466"/>
                <a:ext cx="9144000" cy="1668405"/>
              </a:xfrm>
              <a:prstGeom prst="rect">
                <a:avLst/>
              </a:prstGeom>
              <a:blipFill rotWithShape="1">
                <a:blip r:embed="rId4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72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47775"/>
            <a:ext cx="4572000" cy="4572000"/>
          </a:xfrm>
          <a:prstGeom prst="rect">
            <a:avLst/>
          </a:prstGeom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84163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los multifractales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(</a:t>
            </a:r>
            <a:r>
              <a:rPr lang="en-US" sz="2200" dirty="0" err="1"/>
              <a:t>Meneveau</a:t>
            </a:r>
            <a:r>
              <a:rPr lang="en-US" sz="2200" dirty="0"/>
              <a:t> y</a:t>
            </a:r>
            <a:r>
              <a:rPr lang="en-US" sz="2200" dirty="0" smtClean="0"/>
              <a:t> </a:t>
            </a:r>
            <a:r>
              <a:rPr lang="en-US" sz="2200" dirty="0"/>
              <a:t>Sreenivasan, 1987)</a:t>
            </a:r>
          </a:p>
        </p:txBody>
      </p:sp>
      <p:pic>
        <p:nvPicPr>
          <p:cNvPr id="18" name="Picture 2" descr="C:\Users\cepuente\Documents\BOOKS\The Fig Tree and the Bell\TED_TALKS\Talk 3\Rafael_09\multifractal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740612"/>
            <a:ext cx="3200400" cy="105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28576" y="1875980"/>
            <a:ext cx="9144000" cy="1629220"/>
            <a:chOff x="-28576" y="1799780"/>
            <a:chExt cx="9144000" cy="1629220"/>
          </a:xfrm>
        </p:grpSpPr>
        <p:pic>
          <p:nvPicPr>
            <p:cNvPr id="2050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6" y="2864936"/>
              <a:ext cx="349758" cy="349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4307" y="3175314"/>
              <a:ext cx="45720" cy="4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428" y="2457476"/>
              <a:ext cx="77153" cy="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2420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7092" y="3090672"/>
              <a:ext cx="118301" cy="11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666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260" y="2285311"/>
              <a:ext cx="237744" cy="237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468" y="1799780"/>
              <a:ext cx="128016" cy="128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576" y="2789237"/>
              <a:ext cx="9144000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532" y="3429000"/>
                <a:ext cx="328936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0" y="4939352"/>
                <a:ext cx="9144000" cy="1558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200" b="0" dirty="0" smtClean="0">
                    <a:solidFill>
                      <a:schemeClr val="tx1"/>
                    </a:solidFill>
                  </a:rPr>
                  <a:t>el conjunto espinoso es el </a:t>
                </a:r>
                <a:r>
                  <a:rPr lang="es-CO" sz="2200" b="0" dirty="0" smtClean="0">
                    <a:solidFill>
                      <a:schemeClr val="tx1"/>
                    </a:solidFill>
                    <a:latin typeface="+mj-lt"/>
                  </a:rPr>
                  <a:t>histograma</a:t>
                </a:r>
                <a:r>
                  <a:rPr lang="es-CO" sz="2200" b="0" dirty="0" smtClean="0">
                    <a:solidFill>
                      <a:schemeClr val="tx1"/>
                    </a:solidFill>
                  </a:rPr>
                  <a:t> de puntos obtenidos al iterar:</a:t>
                </a:r>
              </a:p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000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itchFamily="18" charset="0"/>
                        <a:ea typeface="Cambria Math" pitchFamily="18" charset="0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schemeClr val="tx1"/>
                    </a:solidFill>
                  </a:rPr>
                  <a:t>empleando una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+mj-lt"/>
                  </a:rPr>
                  <a:t>moneda sesgada</a:t>
                </a:r>
                <a:r>
                  <a:rPr lang="es-CO" sz="22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paso a paso</a:t>
                </a:r>
              </a:p>
              <a:p>
                <a:pPr algn="ctr">
                  <a:lnSpc>
                    <a:spcPct val="125000"/>
                  </a:lnSpc>
                  <a:spcAft>
                    <a:spcPts val="300"/>
                  </a:spcAft>
                </a:pPr>
                <a:r>
                  <a:rPr lang="es-CO" sz="2200" dirty="0" smtClean="0"/>
                  <a:t>los </a:t>
                </a:r>
                <a:r>
                  <a:rPr lang="es-CO" sz="2200" dirty="0" smtClean="0">
                    <a:latin typeface="+mj-lt"/>
                  </a:rPr>
                  <a:t>alambres </a:t>
                </a:r>
                <a:r>
                  <a:rPr lang="es-CO" sz="2200" dirty="0" smtClean="0"/>
                  <a:t>y las </a:t>
                </a:r>
                <a:r>
                  <a:rPr lang="es-CO" sz="2200" dirty="0" smtClean="0">
                    <a:latin typeface="+mj-lt"/>
                  </a:rPr>
                  <a:t>texturas</a:t>
                </a:r>
                <a:r>
                  <a:rPr lang="es-CO" sz="2200" dirty="0" smtClean="0"/>
                  <a:t> están relacionadas: ¿histogramas en </a:t>
                </a:r>
                <a:r>
                  <a:rPr lang="es-CO" sz="2200" dirty="0" smtClean="0">
                    <a:latin typeface="+mj-lt"/>
                  </a:rPr>
                  <a:t>y</a:t>
                </a:r>
                <a:r>
                  <a:rPr lang="es-CO" sz="2200" dirty="0" smtClean="0"/>
                  <a:t>? ¿hidrología?</a:t>
                </a:r>
                <a:endParaRPr lang="es-CO" sz="2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39352"/>
                <a:ext cx="9144000" cy="1558953"/>
              </a:xfrm>
              <a:prstGeom prst="rect">
                <a:avLst/>
              </a:prstGeom>
              <a:blipFill rotWithShape="1">
                <a:blip r:embed="rId8"/>
                <a:stretch>
                  <a:fillRect b="-5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73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geométrica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p:pic>
        <p:nvPicPr>
          <p:cNvPr id="1027" name="Picture 3" descr="C:\Users\cepuente\Documents\BOOKS\The Fig Tree and the Bell\TED_TALKS\Talk 3\slide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79" y="1600200"/>
            <a:ext cx="336110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2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visión 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geométrica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complejidad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(Puente, 1992, 1994)</a:t>
            </a:r>
            <a:endParaRPr lang="en-US" sz="2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 smtClean="0">
                    <a:solidFill>
                      <a:schemeClr val="tx1"/>
                    </a:solidFill>
                  </a:rPr>
                  <a:t> es la “iluminación” del alambre y </a:t>
                </a:r>
                <a:r>
                  <a:rPr lang="es-CO" sz="2000" dirty="0" smtClean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rPr>
                  <a:t>𝑑𝑦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 es su proyección derivada</a:t>
                </a:r>
                <a:endParaRPr lang="es-CO" sz="2200" dirty="0">
                  <a:solidFill>
                    <a:schemeClr val="tx1"/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𝑑𝑦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es también una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>
                    <a:solidFill>
                      <a:schemeClr val="tx1"/>
                    </a:solidFill>
                  </a:rPr>
                  <a:t>de la turbulencia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la “sombra”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prstClr val="black"/>
                    </a:solidFill>
                  </a:rPr>
                  <a:t> parece ser </a:t>
                </a:r>
                <a:r>
                  <a:rPr lang="es-CO" sz="2200" dirty="0" smtClean="0">
                    <a:solidFill>
                      <a:prstClr val="black"/>
                    </a:solidFill>
                    <a:latin typeface="Adobe Garamond Pro Bold" pitchFamily="18" charset="0"/>
                  </a:rPr>
                  <a:t>aleatoria</a:t>
                </a:r>
                <a:r>
                  <a:rPr lang="es-CO" sz="2200" dirty="0" smtClean="0"/>
                  <a:t>, pero es completamente </a:t>
                </a:r>
                <a:r>
                  <a:rPr lang="es-CO" sz="2200" dirty="0" smtClean="0">
                    <a:latin typeface="Adobe Garamond Pro Bold" pitchFamily="18" charset="0"/>
                  </a:rPr>
                  <a:t>determinista</a:t>
                </a:r>
                <a:endParaRPr lang="es-CO" sz="2200" dirty="0">
                  <a:latin typeface="Adobe Garamond Pro Bold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2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C:\Users\cepuente\Documents\BOOKS\The Fig Tree and the Bell\TED_TALKS\Talk 3\slide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79" y="1600200"/>
            <a:ext cx="336110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multitud de proyecciones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epuente\Documents\BOOKS\The Fig Tree and the Bell\TED_TALKS\Talk 3\Rafael_09\projections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500" y="5105400"/>
            <a:ext cx="7239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/>
              <a:t>variando los parámetros del alambre 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tienen estadísticas similares a datos </a:t>
            </a:r>
            <a:r>
              <a:rPr lang="es-CO" sz="2200" dirty="0" smtClean="0">
                <a:latin typeface="Adobe Garamond Pro Bold" pitchFamily="18" charset="0"/>
              </a:rPr>
              <a:t>naturales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06789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tormenta en Boston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+mn-lt"/>
              </a:rPr>
              <a:t>(Puente </a:t>
            </a:r>
            <a:r>
              <a:rPr lang="en-US" sz="2200" dirty="0">
                <a:latin typeface="+mn-lt"/>
              </a:rPr>
              <a:t>y</a:t>
            </a:r>
            <a:r>
              <a:rPr lang="en-US" sz="2200" dirty="0" smtClean="0">
                <a:latin typeface="+mn-lt"/>
              </a:rPr>
              <a:t> Obregón, 1996)</a:t>
            </a:r>
            <a:endParaRPr lang="en-US" sz="2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5105400"/>
            <a:ext cx="7239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un modelo (centro) de datos reales (derecha)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modelo preserva características </a:t>
            </a:r>
            <a:r>
              <a:rPr lang="es-CO" sz="2200" dirty="0" smtClean="0">
                <a:latin typeface="+mj-lt"/>
              </a:rPr>
              <a:t>estadísticas</a:t>
            </a:r>
            <a:r>
              <a:rPr lang="es-CO" sz="2200" dirty="0" smtClean="0"/>
              <a:t> y </a:t>
            </a:r>
            <a:r>
              <a:rPr lang="es-CO" sz="2200" dirty="0" smtClean="0">
                <a:latin typeface="+mj-lt"/>
              </a:rPr>
              <a:t>caóticas</a:t>
            </a:r>
            <a:endParaRPr lang="es-CO" sz="22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628775"/>
            <a:ext cx="374634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Extensiones a más dimensiones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200" dirty="0" smtClean="0">
                <a:latin typeface="Adobe Garamond Pro" pitchFamily="18" charset="0"/>
              </a:rPr>
              <a:t>(Puente, 1994)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078" name="Picture 6" descr="C:\Users\cepuente\Documents\BOOKS\The Fig Tree and the Bell\TED_TALKS\Talk 3\higherd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67" y="1676400"/>
            <a:ext cx="20743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cepuente\Documents\BOOKS\The Fig Tree and the Bell\TED_TALKS\Talk 3\higherd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57600"/>
            <a:ext cx="21717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cepuente\Documents\BOOKS\The Fig Tree and the Bell\TED_TALKS\Talk 3\higherd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71800" y="5105400"/>
            <a:ext cx="6057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algn="ctr">
              <a:lnSpc>
                <a:spcPct val="125000"/>
              </a:lnSpc>
            </a:pPr>
            <a:r>
              <a:rPr lang="es-CO" sz="2200" dirty="0"/>
              <a:t>un patrón de polución basado en un alambre en 4D</a:t>
            </a:r>
          </a:p>
          <a:p>
            <a:pPr algn="ctr">
              <a:lnSpc>
                <a:spcPct val="125000"/>
              </a:lnSpc>
            </a:pPr>
            <a:r>
              <a:rPr lang="es-CO" sz="2200" dirty="0"/>
              <a:t>similarmente para la lluvia y más…</a:t>
            </a:r>
          </a:p>
        </p:txBody>
      </p:sp>
    </p:spTree>
    <p:extLst>
      <p:ext uri="{BB962C8B-B14F-4D97-AF65-F5344CB8AC3E}">
        <p14:creationId xmlns:p14="http://schemas.microsoft.com/office/powerpoint/2010/main" val="426966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2051" name="Picture 3" descr="C:\Users\cepuente\Documents\BOOKS\The Fig Tree and the Bell\TED_TALKS\Talk 3\slide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615440"/>
            <a:ext cx="336110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5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/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/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no-discreto</a:t>
                </a:r>
                <a:endParaRPr lang="es-CO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494366"/>
              </a:xfrm>
              <a:prstGeom prst="rect">
                <a:avLst/>
              </a:prstGeom>
              <a:blipFill rotWithShape="1">
                <a:blip r:embed="rId2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cepuente\Documents\BOOKS\The Fig Tree and the Bell\TED_TALKS\Talk 3\slide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615440"/>
            <a:ext cx="336110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cascada, después de doce niveles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h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56.69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8600" y="4495800"/>
            <a:ext cx="8686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Adobe Garamond Pro Bold" pitchFamily="18" charset="0"/>
              </a:rPr>
              <a:t>espinas 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entrelazadas por capas y con densidades diversas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el soporte de cada una de las capas es el </a:t>
            </a:r>
            <a:r>
              <a:rPr lang="es-CO" sz="2200" dirty="0">
                <a:solidFill>
                  <a:prstClr val="black">
                    <a:lumMod val="50000"/>
                    <a:lumOff val="50000"/>
                  </a:prstClr>
                </a:solidFill>
                <a:latin typeface="Adobe Garamond Pro Bold" pitchFamily="18" charset="0"/>
              </a:rPr>
              <a:t>polvo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el juego genera un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multifractal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es difícil de caminar …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2" y="1447800"/>
            <a:ext cx="3950208" cy="2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no-discreto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/>
                  <a:t>un puente </a:t>
                </a:r>
                <a:r>
                  <a:rPr lang="es-CO" sz="2200" dirty="0" smtClean="0"/>
                  <a:t>sorpresivo de </a:t>
                </a:r>
                <a:r>
                  <a:rPr lang="es-CO" sz="2200" dirty="0"/>
                  <a:t>la </a:t>
                </a:r>
                <a:r>
                  <a:rPr lang="es-CO" sz="2200" dirty="0">
                    <a:latin typeface="Adobe Garamond Pro Bold" pitchFamily="18" charset="0"/>
                  </a:rPr>
                  <a:t>disipación</a:t>
                </a:r>
                <a:r>
                  <a:rPr lang="es-CO" sz="2200" dirty="0"/>
                  <a:t> a la </a:t>
                </a:r>
                <a:r>
                  <a:rPr lang="es-CO" sz="2200" dirty="0">
                    <a:latin typeface="Adobe Garamond Pro Bold" pitchFamily="18" charset="0"/>
                  </a:rPr>
                  <a:t>conducción</a:t>
                </a:r>
                <a:r>
                  <a:rPr lang="es-CO" sz="2200" dirty="0"/>
                  <a:t> y </a:t>
                </a:r>
                <a:r>
                  <a:rPr lang="es-CO" sz="2200" dirty="0" smtClean="0"/>
                  <a:t>ligado con el </a:t>
                </a:r>
                <a:r>
                  <a:rPr lang="es-CO" sz="2200" dirty="0" smtClean="0">
                    <a:latin typeface="Adobe Garamond Pro Bold" pitchFamily="18" charset="0"/>
                  </a:rPr>
                  <a:t>AMOR</a:t>
                </a:r>
                <a:endParaRPr lang="es-CO" sz="2200" dirty="0">
                  <a:latin typeface="Adobe Garamond Pro Bold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938719"/>
              </a:xfrm>
              <a:prstGeom prst="rect">
                <a:avLst/>
              </a:prstGeom>
              <a:blipFill rotWithShape="1">
                <a:blip r:embed="rId2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cepuente\Documents\BOOKS\The Fig Tree and the Bell\TED_TALKS\Talk 3\slide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615440"/>
            <a:ext cx="336110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6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–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n-US" sz="2200" dirty="0" smtClean="0">
                <a:latin typeface="Adobe Garamond Pro" pitchFamily="18" charset="0"/>
              </a:rPr>
              <a:t>(</a:t>
            </a:r>
            <a:r>
              <a:rPr lang="en-US" sz="2200" dirty="0">
                <a:latin typeface="Adobe Garamond Pro" pitchFamily="18" charset="0"/>
              </a:rPr>
              <a:t>P</a:t>
            </a:r>
            <a:r>
              <a:rPr lang="en-US" sz="2200" dirty="0" smtClean="0">
                <a:latin typeface="Adobe Garamond Pro" pitchFamily="18" charset="0"/>
              </a:rPr>
              <a:t>uente et al., 1996)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𝑑𝑦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es una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campana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 Gauss para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/>
                  </a:rPr>
                  <a:t>cualquier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𝑑𝑥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no-discreto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 puente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sorpresivo de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disipación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 la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conducción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y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ligado con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AMOR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el </a:t>
                </a:r>
                <a:r>
                  <a:rPr lang="es-CO" sz="2200" dirty="0">
                    <a:solidFill>
                      <a:prstClr val="black"/>
                    </a:solidFill>
                    <a:latin typeface="+mj-lt"/>
                  </a:rPr>
                  <a:t>caso – – </a:t>
                </a:r>
                <a:r>
                  <a:rPr lang="es-CO" sz="2200" dirty="0">
                    <a:solidFill>
                      <a:prstClr val="black"/>
                    </a:solidFill>
                  </a:rPr>
                  <a:t>da lugar a oscilaciones entre dos campanas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2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cepuente\Documents\BOOKS\The Fig Tree and the Bell\TED_TALKS\Talk 3\slide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60" y="1615440"/>
            <a:ext cx="3361105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074" name="Picture 2" descr="C:\Users\cepuente\Documents\BOOKS\The Fig Tree and the Bell\TED_TALKS\Talk 3\slide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7360"/>
            <a:ext cx="474265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¡Gaussianas por todos lados!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 </a:t>
            </a:r>
            <a:r>
              <a:rPr lang="en-US" sz="2200" dirty="0">
                <a:latin typeface="Adobe Garamond Pro" pitchFamily="18" charset="0"/>
              </a:rPr>
              <a:t>y</a:t>
            </a:r>
            <a:r>
              <a:rPr lang="en-US" sz="2200" dirty="0" smtClean="0">
                <a:latin typeface="Adobe Garamond Pro" pitchFamily="18" charset="0"/>
              </a:rPr>
              <a:t> Klebanoﬀ, 1994)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5105400"/>
            <a:ext cx="7239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/>
              <a:t>también hay campanas</a:t>
            </a:r>
            <a:r>
              <a:rPr lang="es-CO" sz="2200" dirty="0">
                <a:latin typeface="Adobe Garamond Pro Bold" pitchFamily="18" charset="0"/>
              </a:rPr>
              <a:t> elípticas</a:t>
            </a:r>
            <a:r>
              <a:rPr lang="es-CO" sz="2200" dirty="0"/>
              <a:t> y </a:t>
            </a:r>
            <a:r>
              <a:rPr lang="es-CO" sz="2200" dirty="0">
                <a:latin typeface="Adobe Garamond Pro Bold" pitchFamily="18" charset="0"/>
              </a:rPr>
              <a:t>oscilaciones</a:t>
            </a:r>
            <a:r>
              <a:rPr lang="es-CO" sz="2200" dirty="0"/>
              <a:t> entre campanas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/>
              <a:t>porciones de alambres también definen campanas, </a:t>
            </a:r>
            <a:r>
              <a:rPr lang="en-US" sz="2200" i="1" dirty="0"/>
              <a:t>ad infinitum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la </a:t>
            </a:r>
            <a:r>
              <a:rPr lang="es-CO" sz="2200" dirty="0">
                <a:solidFill>
                  <a:prstClr val="black"/>
                </a:solidFill>
              </a:rPr>
              <a:t>prueba </a:t>
            </a:r>
            <a:r>
              <a:rPr lang="es-CO" sz="2200" dirty="0" smtClean="0">
                <a:solidFill>
                  <a:prstClr val="black"/>
                </a:solidFill>
              </a:rPr>
              <a:t>del </a:t>
            </a:r>
            <a:r>
              <a:rPr lang="es-CO" sz="2200" dirty="0">
                <a:solidFill>
                  <a:prstClr val="black"/>
                </a:solidFill>
              </a:rPr>
              <a:t>caso </a:t>
            </a:r>
            <a:r>
              <a:rPr lang="es-CO" sz="2200" dirty="0" smtClean="0">
                <a:solidFill>
                  <a:prstClr val="black"/>
                </a:solidFill>
              </a:rPr>
              <a:t>multidimensional no </a:t>
            </a:r>
            <a:r>
              <a:rPr lang="es-CO" sz="2200" dirty="0">
                <a:solidFill>
                  <a:prstClr val="black"/>
                </a:solidFill>
              </a:rPr>
              <a:t>se </a:t>
            </a:r>
            <a:r>
              <a:rPr lang="es-CO" sz="2200" dirty="0" smtClean="0">
                <a:solidFill>
                  <a:prstClr val="black"/>
                </a:solidFill>
              </a:rPr>
              <a:t>conoce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cepuente\Documents\BOOKS\The Fig Tree and the Bell\TED_TALKS\Talk 3\slide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37360"/>
            <a:ext cx="4742652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25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4428" y="1783080"/>
            <a:ext cx="6015144" cy="3474720"/>
            <a:chOff x="1550669" y="1600200"/>
            <a:chExt cx="6015144" cy="347472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86841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50669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23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tesoros de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64428" y="1783080"/>
            <a:ext cx="6015144" cy="3474720"/>
            <a:chOff x="1550669" y="1600200"/>
            <a:chExt cx="6015144" cy="347472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86841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50669" y="1600200"/>
              <a:ext cx="2778972" cy="347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0" y="510540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200" dirty="0"/>
              <a:t>la superposición de </a:t>
            </a:r>
            <a:r>
              <a:rPr lang="es-CO" sz="2200" dirty="0" smtClean="0"/>
              <a:t>una multitud de patrones produce </a:t>
            </a:r>
            <a:r>
              <a:rPr lang="es-CO" sz="2200" dirty="0">
                <a:latin typeface="Adobe Garamond Pro Bold" pitchFamily="18" charset="0"/>
              </a:rPr>
              <a:t>círculos perfectos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en el límite </a:t>
            </a:r>
            <a:r>
              <a:rPr lang="es-CO" sz="2200" dirty="0" smtClean="0">
                <a:solidFill>
                  <a:prstClr val="black"/>
                </a:solidFill>
              </a:rPr>
              <a:t>que llena el espacio se </a:t>
            </a:r>
            <a:r>
              <a:rPr lang="es-CO" sz="2200" dirty="0">
                <a:solidFill>
                  <a:prstClr val="black"/>
                </a:solidFill>
              </a:rPr>
              <a:t>encuentra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orden</a:t>
            </a:r>
            <a:r>
              <a:rPr lang="es-CO" sz="2200" dirty="0">
                <a:solidFill>
                  <a:prstClr val="black"/>
                </a:solidFill>
              </a:rPr>
              <a:t> </a:t>
            </a:r>
            <a:r>
              <a:rPr lang="es-CO" sz="2200" dirty="0" smtClean="0">
                <a:solidFill>
                  <a:prstClr val="black"/>
                </a:solidFill>
              </a:rPr>
              <a:t>oculto en </a:t>
            </a:r>
            <a:r>
              <a:rPr lang="es-CO" sz="2200" dirty="0">
                <a:solidFill>
                  <a:prstClr val="black"/>
                </a:solidFill>
              </a:rPr>
              <a:t>el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azar</a:t>
            </a:r>
          </a:p>
        </p:txBody>
      </p:sp>
    </p:spTree>
    <p:extLst>
      <p:ext uri="{BB962C8B-B14F-4D97-AF65-F5344CB8AC3E}">
        <p14:creationId xmlns:p14="http://schemas.microsoft.com/office/powerpoint/2010/main" val="17461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Diseños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dentro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(Puente, 2003)</a:t>
            </a:r>
            <a:endParaRPr lang="en-US" sz="2200" dirty="0">
              <a:latin typeface="Adobe Garamond Pro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08739" y="1752600"/>
            <a:ext cx="5726522" cy="3657600"/>
            <a:chOff x="1664878" y="1828800"/>
            <a:chExt cx="5726522" cy="3657600"/>
          </a:xfrm>
        </p:grpSpPr>
        <p:pic>
          <p:nvPicPr>
            <p:cNvPr id="7170" name="Picture 2" descr="C:\Users\cepuente\Documents\BOOKS\The Fig Tree and the Bell\Fractal Wires\ccc_c3_fig21_.ep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4878" y="1828800"/>
              <a:ext cx="3592922" cy="35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cepuente\Documents\BOOKS\The Fig Tree and the Bell\Fractal Wires\ccc_c3_fig22a_.e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8288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cepuente\Documents\BOOKS\The Fig Tree and the Bell\Fractal Wires\ccc_c3_fig22b_.ep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65760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0" y="5105400"/>
            <a:ext cx="9144000" cy="130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endParaRPr lang="en-US" sz="2000" dirty="0" smtClean="0"/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  iteración de ecuaciones sencillas </a:t>
            </a:r>
            <a:r>
              <a:rPr lang="es-CO" sz="2200" dirty="0" smtClean="0">
                <a:solidFill>
                  <a:prstClr val="black"/>
                </a:solidFill>
              </a:rPr>
              <a:t>generan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cristales de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hielo </a:t>
            </a:r>
            <a:r>
              <a:rPr lang="es-CO" sz="2200" dirty="0" smtClean="0">
                <a:solidFill>
                  <a:prstClr val="black"/>
                </a:solidFill>
              </a:rPr>
              <a:t>arbitrarios</a:t>
            </a:r>
            <a:endParaRPr lang="es-CO" sz="2200" dirty="0">
              <a:solidFill>
                <a:prstClr val="black"/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 roseta del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ADN</a:t>
            </a:r>
            <a:r>
              <a:rPr lang="es-CO" sz="2200" dirty="0">
                <a:solidFill>
                  <a:prstClr val="black"/>
                </a:solidFill>
              </a:rPr>
              <a:t> está </a:t>
            </a:r>
            <a:r>
              <a:rPr lang="es-CO" sz="2200" dirty="0" err="1" smtClean="0">
                <a:solidFill>
                  <a:prstClr val="black"/>
                </a:solidFill>
              </a:rPr>
              <a:t>codi</a:t>
            </a:r>
            <a:r>
              <a:rPr lang="en-US" sz="2200" dirty="0"/>
              <a:t>ﬁ</a:t>
            </a:r>
            <a:r>
              <a:rPr lang="es-CO" sz="2200" dirty="0" smtClean="0">
                <a:solidFill>
                  <a:prstClr val="black"/>
                </a:solidFill>
              </a:rPr>
              <a:t>cada </a:t>
            </a:r>
            <a:r>
              <a:rPr lang="es-CO" sz="2200" dirty="0">
                <a:solidFill>
                  <a:prstClr val="black"/>
                </a:solidFill>
              </a:rPr>
              <a:t>por la expansión binaria de π</a:t>
            </a:r>
          </a:p>
        </p:txBody>
      </p:sp>
    </p:spTree>
    <p:extLst>
      <p:ext uri="{BB962C8B-B14F-4D97-AF65-F5344CB8AC3E}">
        <p14:creationId xmlns:p14="http://schemas.microsoft.com/office/powerpoint/2010/main" val="27642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cepuente\Documents\BOOKS\The Fig Tree and the Bell\TED_TALKS\Talk 3\trinity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cepuente\Documents\BOOKS\The Fig Tree and the Bell\TED_TALKS\Talk 3\trinity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una hermosa campana concentrada en el </a:t>
            </a:r>
            <a:r>
              <a:rPr lang="es-CO" sz="2200" dirty="0" err="1">
                <a:latin typeface="Adobe Garamond Pro Bold" pitchFamily="18" charset="0"/>
              </a:rPr>
              <a:t>inﬁnito</a:t>
            </a:r>
            <a:endParaRPr lang="es-CO" sz="2200" dirty="0" smtClean="0"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alambre </a:t>
            </a:r>
            <a:r>
              <a:rPr lang="es-CO" sz="2200" dirty="0" smtClean="0">
                <a:latin typeface="Adobe Garamond Pro Bold" pitchFamily="18" charset="0"/>
              </a:rPr>
              <a:t>más positivo</a:t>
            </a:r>
            <a:r>
              <a:rPr lang="es-CO" sz="2200" dirty="0" smtClean="0"/>
              <a:t> ﬁltra casi cualquier desorden y es puro </a:t>
            </a:r>
            <a:r>
              <a:rPr lang="es-CO" sz="2200" dirty="0" smtClean="0">
                <a:latin typeface="+mj-lt"/>
              </a:rPr>
              <a:t>AMOR</a:t>
            </a:r>
            <a:endParaRPr lang="es-CO" sz="2200" dirty="0" smtClean="0"/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¿Dónde está, O muerte, tu victoria? ¿Dónde está, O muerte, tu aguijón?</a:t>
            </a:r>
            <a:endParaRPr lang="es-CO" sz="2200" i="1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62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límite en el caso + +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cepuente\Documents\BOOKS\The Fig Tree and the Bell\TED_TALKS\Talk 3\trinity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  <a:latin typeface="+mj-lt"/>
                  </a:rPr>
                  <a:t>dx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 puede ser cualquier proceso que de una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+mj-lt"/>
                  </a:rPr>
                  <a:t>ley de potencias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𝑃</m:t>
                    </m:r>
                    <m:d>
                      <m:dPr>
                        <m:begChr m:val="["/>
                        <m:endChr m:val="]"/>
                        <m:ctrlP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𝑋</m:t>
                        </m:r>
                        <m: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s-CO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~ </m:t>
                    </m:r>
                    <m:sSup>
                      <m:sSupPr>
                        <m:ctrlP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es-CO" sz="20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𝑐</m:t>
                        </m:r>
                      </m:sup>
                    </m:sSup>
                  </m:oMath>
                </a14:m>
                <a:endParaRPr lang="es-CO" sz="2000" dirty="0">
                  <a:solidFill>
                    <a:schemeClr val="tx1"/>
                  </a:solidFill>
                  <a:latin typeface="Adobe Garamond Pro Bold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distribuciones de </a:t>
                </a:r>
                <a:r>
                  <a:rPr lang="es-CO" sz="2200" dirty="0" smtClean="0">
                    <a:latin typeface="+mj-lt"/>
                  </a:rPr>
                  <a:t>complejidad</a:t>
                </a:r>
                <a:r>
                  <a:rPr lang="es-CO" sz="2200" dirty="0" smtClean="0"/>
                  <a:t> natural e inducida por el hombre:</a:t>
                </a:r>
                <a:endParaRPr lang="es-CO" sz="2200" dirty="0"/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“colas pesadas” como en terremotos, guerras y desigualdades de riqueza</a:t>
                </a:r>
                <a:endParaRPr lang="es-CO" sz="2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3"/>
                <a:stretch>
                  <a:fillRect b="-5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57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08" y="2382631"/>
            <a:ext cx="4023360" cy="606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/>
                  <a:t>	   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blipFill rotWithShape="1">
                <a:blip r:embed="rId7"/>
                <a:stretch>
                  <a:fillRect t="-105455" r="-2792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600" b="0" i="0" dirty="0" smtClean="0">
                        <a:latin typeface="Cambria Math"/>
                      </a:rPr>
                      <m:t>      </m:t>
                    </m:r>
                  </m:oMath>
                </a14:m>
                <a:r>
                  <a:rPr lang="en-US" sz="16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blipFill rotWithShape="1">
                <a:blip r:embed="rId8"/>
                <a:stretch>
                  <a:fillRect t="-105455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0" y="1296922"/>
            <a:ext cx="4023360" cy="66501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12200" y="1853180"/>
            <a:ext cx="2511698" cy="457200"/>
            <a:chOff x="3312200" y="1853180"/>
            <a:chExt cx="2511698" cy="457200"/>
          </a:xfrm>
        </p:grpSpPr>
        <p:sp>
          <p:nvSpPr>
            <p:cNvPr id="12" name="Down Arrow 11"/>
            <p:cNvSpPr/>
            <p:nvPr>
              <p:custDataLst>
                <p:tags r:id="rId1"/>
              </p:custDataLst>
            </p:nvPr>
          </p:nvSpPr>
          <p:spPr>
            <a:xfrm rot="1680000">
              <a:off x="3312200" y="1853180"/>
              <a:ext cx="182880" cy="4572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>
              <p:custDataLst>
                <p:tags r:id="rId2"/>
              </p:custDataLst>
            </p:nvPr>
          </p:nvSpPr>
          <p:spPr>
            <a:xfrm rot="-1680000">
              <a:off x="5641018" y="1853180"/>
              <a:ext cx="182880" cy="4572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430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trilogía majestuosa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2500" y="5105400"/>
            <a:ext cx="7239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el </a:t>
            </a:r>
            <a:r>
              <a:rPr lang="es-CO" sz="2200" i="1" dirty="0" smtClean="0">
                <a:latin typeface="+mj-lt"/>
              </a:rPr>
              <a:t>Padre</a:t>
            </a:r>
            <a:r>
              <a:rPr lang="es-CO" sz="2200" dirty="0" smtClean="0"/>
              <a:t> poderoso en el cielo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</a:t>
            </a:r>
            <a:r>
              <a:rPr lang="es-CO" sz="2200" i="1" dirty="0" smtClean="0">
                <a:latin typeface="+mj-lt"/>
              </a:rPr>
              <a:t>Hijo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 smtClean="0"/>
              <a:t>siempre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 smtClean="0"/>
              <a:t>perfecto y positivo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y el </a:t>
            </a:r>
            <a:r>
              <a:rPr lang="es-CO" sz="2200" i="1" dirty="0" smtClean="0">
                <a:latin typeface="+mj-lt"/>
              </a:rPr>
              <a:t>Espíritu Santo</a:t>
            </a:r>
            <a:r>
              <a:rPr lang="es-CO" sz="2200" b="1" i="1" dirty="0" smtClean="0">
                <a:latin typeface="+mj-lt"/>
              </a:rPr>
              <a:t> </a:t>
            </a:r>
            <a:r>
              <a:rPr lang="es-CO" sz="2200" dirty="0" smtClean="0"/>
              <a:t>que proviene de ellos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27727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1440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S</a:t>
            </a:r>
            <a:r>
              <a:rPr lang="es-CO" sz="2200" dirty="0" smtClean="0">
                <a:solidFill>
                  <a:prstClr val="black"/>
                </a:solidFill>
              </a:rPr>
              <a:t>u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prstClr val="black"/>
                </a:solidFill>
              </a:rPr>
              <a:t> y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prstClr val="black"/>
                </a:solidFill>
              </a:rPr>
              <a:t>, 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prstClr val="black"/>
                </a:solidFill>
              </a:rPr>
              <a:t> en “un pedacito del alambre”</a:t>
            </a:r>
          </a:p>
        </p:txBody>
      </p:sp>
      <p:sp>
        <p:nvSpPr>
          <p:cNvPr id="3" name="Down Arrow 2"/>
          <p:cNvSpPr/>
          <p:nvPr/>
        </p:nvSpPr>
        <p:spPr>
          <a:xfrm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en “un pedacito del alambre”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/>
              <a:t>Su</a:t>
            </a:r>
            <a:r>
              <a:rPr lang="es-CO" sz="2200" dirty="0" smtClean="0">
                <a:latin typeface="Adobe Garamond Pro Bold" pitchFamily="18" charset="0"/>
              </a:rPr>
              <a:t> unidad</a:t>
            </a:r>
            <a:r>
              <a:rPr lang="es-CO" sz="2200" dirty="0" smtClean="0"/>
              <a:t> con el </a:t>
            </a:r>
            <a:r>
              <a:rPr lang="es-CO" sz="2200" dirty="0" smtClean="0">
                <a:latin typeface="Adobe Garamond Pro Bold" pitchFamily="18" charset="0"/>
              </a:rPr>
              <a:t>Padre</a:t>
            </a:r>
            <a:r>
              <a:rPr lang="es-CO" sz="2200" dirty="0" smtClean="0"/>
              <a:t>, Su </a:t>
            </a:r>
            <a:r>
              <a:rPr lang="es-CO" sz="2200" dirty="0" smtClean="0">
                <a:latin typeface="Adobe Garamond Pro Bold" pitchFamily="18" charset="0"/>
              </a:rPr>
              <a:t>bautismo</a:t>
            </a:r>
            <a:r>
              <a:rPr lang="es-CO" sz="2200" dirty="0"/>
              <a:t> </a:t>
            </a:r>
            <a:r>
              <a:rPr lang="es-CO" sz="2200" dirty="0" smtClean="0"/>
              <a:t>y Su </a:t>
            </a:r>
            <a:r>
              <a:rPr lang="es-CO" sz="2200" dirty="0" err="1" smtClean="0">
                <a:latin typeface="Adobe Garamond Pro Bold" pitchFamily="18" charset="0"/>
              </a:rPr>
              <a:t>transﬁguración</a:t>
            </a:r>
            <a:endParaRPr lang="es-CO" sz="2200" dirty="0" smtClean="0">
              <a:solidFill>
                <a:prstClr val="black"/>
              </a:solidFill>
              <a:latin typeface="Adobe Garamond Pro Bold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 flipV="1">
            <a:off x="213360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Jesucristo y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nacimiento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milagros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ucaristía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en “un pedacito del alambre”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unidad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con el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Padre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Su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bautismo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 Su </a:t>
            </a:r>
            <a:r>
              <a:rPr lang="es-CO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transﬁguración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  <a:latin typeface="Adobe Garamond Pro Bold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Su</a:t>
            </a:r>
            <a:r>
              <a:rPr lang="es-CO" sz="2200" dirty="0" smtClean="0">
                <a:latin typeface="Adobe Garamond Pro Bold" pitchFamily="18" charset="0"/>
              </a:rPr>
              <a:t> resurrección</a:t>
            </a:r>
            <a:r>
              <a:rPr lang="es-CO" sz="2200" dirty="0" smtClean="0"/>
              <a:t> </a:t>
            </a:r>
            <a:r>
              <a:rPr lang="es-CO" sz="2200" dirty="0"/>
              <a:t>y </a:t>
            </a:r>
            <a:r>
              <a:rPr lang="es-CO" sz="2200" dirty="0" smtClean="0">
                <a:latin typeface="Adobe Garamond Pro Bold" pitchFamily="18" charset="0"/>
              </a:rPr>
              <a:t>ascensión</a:t>
            </a:r>
            <a:r>
              <a:rPr lang="es-CO" sz="2200" dirty="0" smtClean="0"/>
              <a:t>,</a:t>
            </a:r>
            <a:r>
              <a:rPr lang="es-CO" sz="2200" dirty="0" smtClean="0">
                <a:latin typeface="Adobe Garamond Pro Bold" pitchFamily="18" charset="0"/>
              </a:rPr>
              <a:t>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a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sunción</a:t>
            </a:r>
            <a:r>
              <a:rPr lang="es-CO" sz="2200" dirty="0" smtClean="0">
                <a:solidFill>
                  <a:prstClr val="black"/>
                </a:solidFill>
              </a:rPr>
              <a:t> de María,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rapto</a:t>
            </a:r>
            <a:r>
              <a:rPr lang="es-CO" sz="2200" dirty="0" smtClean="0">
                <a:solidFill>
                  <a:prstClr val="black"/>
                </a:solidFill>
              </a:rPr>
              <a:t> de la </a:t>
            </a:r>
            <a:r>
              <a:rPr lang="es-CO" sz="2200" dirty="0">
                <a:solidFill>
                  <a:prstClr val="black"/>
                </a:solidFill>
              </a:rPr>
              <a:t>I</a:t>
            </a:r>
            <a:r>
              <a:rPr lang="es-CO" sz="2200" dirty="0" smtClean="0">
                <a:solidFill>
                  <a:prstClr val="black"/>
                </a:solidFill>
              </a:rPr>
              <a:t>glesia</a:t>
            </a:r>
            <a:r>
              <a:rPr lang="es-CO" sz="2200" dirty="0" smtClean="0"/>
              <a:t>, </a:t>
            </a:r>
            <a:r>
              <a:rPr lang="es-CO" sz="2200" i="1" dirty="0" smtClean="0">
                <a:latin typeface="+mj-lt"/>
              </a:rPr>
              <a:t>San Agustín</a:t>
            </a:r>
            <a:endParaRPr lang="es-CO" sz="2200" i="1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>
          <a:xfrm flipV="1">
            <a:off x="2377440" y="1981200"/>
            <a:ext cx="137160" cy="64008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5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Otras cuestiones de fe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cepuente\Documents\BOOKS\The Fig Tree and the Bell\TED_TALKS\Talk 3\trinity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1054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/>
              <a:t>“no mires nuestros </a:t>
            </a:r>
            <a:r>
              <a:rPr lang="es-CO" sz="2200" dirty="0">
                <a:latin typeface="Adobe Garamond Pro Bold" pitchFamily="18" charset="0"/>
              </a:rPr>
              <a:t>pecados</a:t>
            </a:r>
            <a:r>
              <a:rPr lang="es-CO" sz="2200" dirty="0"/>
              <a:t>, sino la </a:t>
            </a:r>
            <a:r>
              <a:rPr lang="es-CO" sz="2200" dirty="0">
                <a:latin typeface="Adobe Garamond Pro Bold" pitchFamily="18" charset="0"/>
              </a:rPr>
              <a:t>fe </a:t>
            </a:r>
            <a:r>
              <a:rPr lang="es-CO" sz="2200" dirty="0"/>
              <a:t>de tu </a:t>
            </a:r>
            <a:r>
              <a:rPr lang="es-CO" sz="2200" dirty="0" smtClean="0"/>
              <a:t>iglesia</a:t>
            </a:r>
            <a:r>
              <a:rPr lang="es-CO" sz="2200" dirty="0"/>
              <a:t>”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/>
              <a:t>“el </a:t>
            </a:r>
            <a:r>
              <a:rPr lang="es-CO" sz="2200" dirty="0">
                <a:latin typeface="Adobe Garamond Pro Bold" pitchFamily="18" charset="0"/>
              </a:rPr>
              <a:t>amor </a:t>
            </a:r>
            <a:r>
              <a:rPr lang="es-CO" sz="2200" dirty="0"/>
              <a:t>cubre </a:t>
            </a:r>
            <a:r>
              <a:rPr lang="es-CO" sz="2200" dirty="0" smtClean="0"/>
              <a:t>muchos </a:t>
            </a:r>
            <a:r>
              <a:rPr lang="es-CO" sz="2200" dirty="0" smtClean="0">
                <a:latin typeface="Adobe Garamond Pro Bold" pitchFamily="18" charset="0"/>
              </a:rPr>
              <a:t>pecados</a:t>
            </a:r>
            <a:r>
              <a:rPr lang="es-CO" sz="2200" dirty="0" smtClean="0"/>
              <a:t>”, </a:t>
            </a:r>
            <a:r>
              <a:rPr lang="es-CO" sz="2200" dirty="0"/>
              <a:t>“la </a:t>
            </a:r>
            <a:r>
              <a:rPr lang="es-CO" sz="2200" dirty="0">
                <a:latin typeface="Adobe Garamond Pro Bold" pitchFamily="18" charset="0"/>
              </a:rPr>
              <a:t>carne </a:t>
            </a:r>
            <a:r>
              <a:rPr lang="es-CO" sz="2200" dirty="0"/>
              <a:t>produce </a:t>
            </a:r>
            <a:r>
              <a:rPr lang="es-CO" sz="2200" dirty="0">
                <a:latin typeface="Adobe Garamond Pro Bold" pitchFamily="18" charset="0"/>
              </a:rPr>
              <a:t>muerte</a:t>
            </a:r>
            <a:r>
              <a:rPr lang="es-CO" sz="2200" dirty="0"/>
              <a:t>, y el Espíritu </a:t>
            </a:r>
            <a:r>
              <a:rPr lang="es-CO" sz="2200" dirty="0">
                <a:latin typeface="Adobe Garamond Pro Bold" pitchFamily="18" charset="0"/>
              </a:rPr>
              <a:t>vida</a:t>
            </a:r>
            <a:r>
              <a:rPr lang="es-CO" sz="2200" dirty="0"/>
              <a:t>”</a:t>
            </a:r>
            <a:endParaRPr lang="es-CO" sz="2200" b="1" dirty="0"/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“la </a:t>
            </a:r>
            <a:r>
              <a:rPr lang="es-CO" sz="2200" dirty="0">
                <a:solidFill>
                  <a:prstClr val="black"/>
                </a:solidFill>
                <a:latin typeface="Adobe Garamond Pro Bold" pitchFamily="18" charset="0"/>
              </a:rPr>
              <a:t>ley </a:t>
            </a:r>
            <a:r>
              <a:rPr lang="es-CO" sz="2200" dirty="0">
                <a:solidFill>
                  <a:prstClr val="black"/>
                </a:solidFill>
              </a:rPr>
              <a:t>es sólo una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sombra</a:t>
            </a:r>
            <a:r>
              <a:rPr lang="es-CO" sz="2200" dirty="0" smtClean="0">
                <a:solidFill>
                  <a:prstClr val="black"/>
                </a:solidFill>
              </a:rPr>
              <a:t>”, “pecado eterno en contra del </a:t>
            </a:r>
            <a:r>
              <a:rPr lang="es-CO" sz="2200" dirty="0" smtClean="0">
                <a:solidFill>
                  <a:prstClr val="black"/>
                </a:solidFill>
                <a:latin typeface="+mj-lt"/>
              </a:rPr>
              <a:t>Espíritu Santo</a:t>
            </a:r>
            <a:r>
              <a:rPr lang="es-CO" sz="2200" dirty="0" smtClean="0">
                <a:solidFill>
                  <a:prstClr val="black"/>
                </a:solidFill>
              </a:rPr>
              <a:t>”</a:t>
            </a:r>
            <a:endParaRPr lang="es-CO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acerca del Espíritu Santo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cepuente\Documents\BOOKS\The Fig Tree and the Bell\TED_TALKS\Talk 3\wing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19" y="1600200"/>
            <a:ext cx="51101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648200"/>
                <a:ext cx="9144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una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transformación</a:t>
                </a:r>
                <a:r>
                  <a:rPr lang="es-CO" sz="2200" dirty="0">
                    <a:solidFill>
                      <a:schemeClr val="tx1"/>
                    </a:solidFill>
                  </a:rPr>
                  <a:t> con “alas de ángel”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basada en una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unidad inﬁnita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como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1=0.999…</m:t>
                    </m:r>
                  </m:oMath>
                </a14:m>
                <a:r>
                  <a:rPr lang="es-CO" sz="2000" dirty="0">
                    <a:solidFill>
                      <a:schemeClr val="tx1"/>
                    </a:solidFill>
                  </a:rPr>
                  <a:t>,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el </a:t>
                </a:r>
                <a:r>
                  <a:rPr lang="es-CO" sz="2200" dirty="0">
                    <a:solidFill>
                      <a:schemeClr val="tx1"/>
                    </a:solidFill>
                    <a:latin typeface="+mj-lt"/>
                  </a:rPr>
                  <a:t>Espíritu Santo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está en el </a:t>
                </a:r>
                <a:r>
                  <a:rPr lang="es-CO" sz="2200" dirty="0">
                    <a:solidFill>
                      <a:schemeClr val="tx1"/>
                    </a:solidFill>
                  </a:rPr>
                  <a:t>espiral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amoroso del </a:t>
                </a:r>
                <a:r>
                  <a:rPr lang="es-CO" sz="2200" dirty="0">
                    <a:solidFill>
                      <a:schemeClr val="tx1"/>
                    </a:solidFill>
                  </a:rPr>
                  <a:t>número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9</m:t>
                    </m:r>
                  </m:oMath>
                </a14:m>
                <a:r>
                  <a:rPr lang="es-CO" sz="2000" dirty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también se observa en </a:t>
                </a:r>
                <a:r>
                  <a:rPr lang="es-CO" sz="2200" dirty="0">
                    <a:solidFill>
                      <a:schemeClr val="tx1"/>
                    </a:solidFill>
                  </a:rPr>
                  <a:t>el número irracional</a:t>
                </a:r>
                <a14:m>
                  <m:oMath xmlns:m="http://schemas.openxmlformats.org/officeDocument/2006/math">
                    <m:r>
                      <a:rPr lang="es-CO" sz="20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𝑒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 smtClean="0">
                    <a:solidFill>
                      <a:schemeClr val="tx1"/>
                    </a:solidFill>
                  </a:rPr>
                  <a:t>pues el </a:t>
                </a:r>
                <a:r>
                  <a:rPr lang="es-CO" sz="2200" dirty="0" smtClean="0">
                    <a:solidFill>
                      <a:schemeClr val="tx1"/>
                    </a:solidFill>
                    <a:latin typeface="Adobe Garamond Pro Bold" pitchFamily="18" charset="0"/>
                  </a:rPr>
                  <a:t>cálculo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del amor</a:t>
                </a:r>
                <a:r>
                  <a:rPr lang="es-CO" sz="2200" b="1" dirty="0">
                    <a:solidFill>
                      <a:schemeClr val="tx1"/>
                    </a:solidFill>
                  </a:rPr>
                  <a:t> </a:t>
                </a:r>
                <a:r>
                  <a:rPr lang="es-CO" sz="2200" dirty="0">
                    <a:solidFill>
                      <a:schemeClr val="tx1"/>
                    </a:solidFill>
                  </a:rPr>
                  <a:t>d</a:t>
                </a:r>
                <a:r>
                  <a:rPr lang="es-CO" sz="2200" dirty="0" smtClean="0">
                    <a:solidFill>
                      <a:schemeClr val="tx1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endParaRPr lang="es-CO" sz="2000" dirty="0">
                  <a:solidFill>
                    <a:schemeClr val="tx1"/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prstClr val="black"/>
                    </a:solidFill>
                  </a:rPr>
                  <a:t>también </a:t>
                </a:r>
                <a:r>
                  <a:rPr lang="es-CO" sz="2200" dirty="0">
                    <a:solidFill>
                      <a:prstClr val="black"/>
                    </a:solidFill>
                  </a:rPr>
                  <a:t>a partir de la parábola de la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vid</a:t>
                </a:r>
                <a:r>
                  <a:rPr lang="es-CO" sz="2200" dirty="0">
                    <a:solidFill>
                      <a:prstClr val="black"/>
                    </a:solidFill>
                  </a:rPr>
                  <a:t> y los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sarmientos</a:t>
                </a:r>
                <a:r>
                  <a:rPr lang="es-CO" sz="2200" dirty="0">
                    <a:solidFill>
                      <a:prstClr val="black"/>
                    </a:solidFill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type m:val="lin"/>
                                <m:ctrlP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CO" sz="20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</m:sup>
                    </m:sSup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→</m:t>
                    </m:r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48200"/>
                <a:ext cx="9144000" cy="1785104"/>
              </a:xfrm>
              <a:prstGeom prst="rect">
                <a:avLst/>
              </a:prstGeom>
              <a:blipFill rotWithShape="1">
                <a:blip r:embed="rId3"/>
                <a:stretch>
                  <a:fillRect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9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" y="5105400"/>
            <a:ext cx="86106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/>
                </a:solidFill>
              </a:rPr>
              <a:t>en cada bloque se hallan el </a:t>
            </a:r>
            <a:r>
              <a:rPr lang="es-CO" sz="2200" dirty="0">
                <a:solidFill>
                  <a:schemeClr val="tx1"/>
                </a:solidFill>
              </a:rPr>
              <a:t>0, el 1 y el </a:t>
            </a:r>
            <a:r>
              <a:rPr lang="es-CO" sz="2200" dirty="0" smtClean="0">
                <a:solidFill>
                  <a:schemeClr val="tx1"/>
                </a:solidFill>
              </a:rPr>
              <a:t>∞</a:t>
            </a:r>
            <a:endParaRPr lang="es-CO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66700" y="5105400"/>
                <a:ext cx="86106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cada bloque se hallan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0, el 1 y el ∞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/>
                    </a:solidFill>
                  </a:rPr>
                  <a:t>el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Padre </a:t>
                </a:r>
                <a:r>
                  <a:rPr lang="es-CO" sz="2200" dirty="0">
                    <a:solidFill>
                      <a:schemeClr val="tx1"/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200" i="1">
                        <a:solidFill>
                          <a:schemeClr val="tx1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, el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Hijo </a:t>
                </a:r>
                <a:r>
                  <a:rPr lang="es-CO" sz="2200" dirty="0">
                    <a:solidFill>
                      <a:schemeClr val="tx1"/>
                    </a:solidFill>
                  </a:rPr>
                  <a:t>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s-CO" sz="20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y el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 Espíritu Santo </a:t>
                </a:r>
                <a:r>
                  <a:rPr lang="es-CO" sz="2200" dirty="0">
                    <a:solidFill>
                      <a:schemeClr val="tx1"/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5105400"/>
                <a:ext cx="8610600" cy="938719"/>
              </a:xfrm>
              <a:prstGeom prst="rect">
                <a:avLst/>
              </a:prstGeom>
              <a:blipFill rotWithShape="1">
                <a:blip r:embed="rId3"/>
                <a:stretch>
                  <a:fillRect b="-10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482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Números Trinitarios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 descr="C:\Users\cepuente\Documents\BOOKS\The Fig Tree and the Bell\TED_TALKS\Talk 3\trinity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657600" cy="35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cada bloque se hallan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0, el 1 y el ∞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Padre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2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el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Hijo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s-CO" sz="2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s-CO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 el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 Espíritu Santo </a:t>
                </a:r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en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𝑒</m:t>
                    </m:r>
                  </m:oMath>
                </a14:m>
                <a:endParaRPr lang="es-CO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prstClr val="black"/>
                    </a:solidFill>
                  </a:rPr>
                  <a:t>¡</a:t>
                </a:r>
                <a:r>
                  <a:rPr lang="es-CO" sz="2200" dirty="0">
                    <a:solidFill>
                      <a:prstClr val="black"/>
                    </a:solidFill>
                  </a:rPr>
                  <a:t>l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os “irracionales” en </a:t>
                </a:r>
                <a:r>
                  <a:rPr lang="es-CO" sz="2200" dirty="0">
                    <a:solidFill>
                      <a:prstClr val="black"/>
                    </a:solidFill>
                  </a:rPr>
                  <a:t>la ecuación de la campana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invitan a </a:t>
                </a:r>
                <a:r>
                  <a:rPr lang="es-CO" sz="2200" dirty="0">
                    <a:solidFill>
                      <a:prstClr val="black"/>
                    </a:solidFill>
                  </a:rPr>
                  <a:t>la </a:t>
                </a:r>
                <a:r>
                  <a:rPr lang="es-CO" sz="2200" dirty="0" smtClean="0">
                    <a:solidFill>
                      <a:prstClr val="black"/>
                    </a:solidFill>
                    <a:latin typeface="Adobe Garamond Pro Bold"/>
                  </a:rPr>
                  <a:t>libertad!</a:t>
                </a:r>
                <a:endParaRPr lang="es-CO" sz="2200" dirty="0">
                  <a:solidFill>
                    <a:prstClr val="black"/>
                  </a:solidFill>
                  <a:latin typeface="Adobe Garamond Pro Bold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05400"/>
                <a:ext cx="9144000" cy="1361911"/>
              </a:xfrm>
              <a:prstGeom prst="rect">
                <a:avLst/>
              </a:prstGeom>
              <a:blipFill rotWithShape="1">
                <a:blip r:embed="rId3"/>
                <a:stretch>
                  <a:fillRect b="-6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34000" y="3678794"/>
                <a:ext cx="2319161" cy="728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678794"/>
                <a:ext cx="2319161" cy="7280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80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08" y="2382631"/>
            <a:ext cx="4023360" cy="606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/>
                  <a:t>	   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105455" r="-2792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61045" y="5098956"/>
                <a:ext cx="42191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400" i="0" smtClean="0"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sz="2400" dirty="0">
                  <a:latin typeface="Adobe Garamond Pro Bold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045" y="5098956"/>
                <a:ext cx="421910" cy="55399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600" b="0" i="0" dirty="0" smtClean="0">
                        <a:latin typeface="Cambria Math"/>
                      </a:rPr>
                      <m:t>      </m:t>
                    </m:r>
                  </m:oMath>
                </a14:m>
                <a:r>
                  <a:rPr lang="en-US" sz="16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blipFill rotWithShape="1">
                <a:blip r:embed="rId13"/>
                <a:stretch>
                  <a:fillRect t="-105455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0" y="1296922"/>
            <a:ext cx="4023360" cy="665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46" y="3315220"/>
            <a:ext cx="3968496" cy="5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4262104"/>
            <a:ext cx="3968496" cy="8616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12200" y="1853180"/>
            <a:ext cx="2511698" cy="457200"/>
            <a:chOff x="3312200" y="1853180"/>
            <a:chExt cx="2511698" cy="457200"/>
          </a:xfrm>
        </p:grpSpPr>
        <p:sp>
          <p:nvSpPr>
            <p:cNvPr id="14" name="Down Arrow 13"/>
            <p:cNvSpPr/>
            <p:nvPr>
              <p:custDataLst>
                <p:tags r:id="rId5"/>
              </p:custDataLst>
            </p:nvPr>
          </p:nvSpPr>
          <p:spPr>
            <a:xfrm rot="1680000">
              <a:off x="3312200" y="1853180"/>
              <a:ext cx="182880" cy="4572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/>
            <p:cNvSpPr/>
            <p:nvPr>
              <p:custDataLst>
                <p:tags r:id="rId6"/>
              </p:custDataLst>
            </p:nvPr>
          </p:nvSpPr>
          <p:spPr>
            <a:xfrm rot="-1680000">
              <a:off x="5641018" y="1853180"/>
              <a:ext cx="182880" cy="4572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32994" y="2830973"/>
            <a:ext cx="3489484" cy="457200"/>
            <a:chOff x="2832994" y="2830973"/>
            <a:chExt cx="3489484" cy="457200"/>
          </a:xfrm>
        </p:grpSpPr>
        <p:grpSp>
          <p:nvGrpSpPr>
            <p:cNvPr id="17" name="Group 16"/>
            <p:cNvGrpSpPr/>
            <p:nvPr/>
          </p:nvGrpSpPr>
          <p:grpSpPr>
            <a:xfrm>
              <a:off x="2832994" y="2830973"/>
              <a:ext cx="861856" cy="457200"/>
              <a:chOff x="2832994" y="2830973"/>
              <a:chExt cx="861856" cy="457200"/>
            </a:xfrm>
          </p:grpSpPr>
          <p:sp>
            <p:nvSpPr>
              <p:cNvPr id="21" name="Down Arrow 20"/>
              <p:cNvSpPr/>
              <p:nvPr>
                <p:custDataLst>
                  <p:tags r:id="rId3"/>
                </p:custDataLst>
              </p:nvPr>
            </p:nvSpPr>
            <p:spPr>
              <a:xfrm rot="1680000">
                <a:off x="2832994" y="2830973"/>
                <a:ext cx="182880" cy="457200"/>
              </a:xfrm>
              <a:prstGeom prst="down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own Arrow 21"/>
              <p:cNvSpPr/>
              <p:nvPr>
                <p:custDataLst>
                  <p:tags r:id="rId4"/>
                </p:custDataLst>
              </p:nvPr>
            </p:nvSpPr>
            <p:spPr>
              <a:xfrm rot="19920000">
                <a:off x="3511970" y="2830973"/>
                <a:ext cx="182880" cy="457200"/>
              </a:xfrm>
              <a:prstGeom prst="down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460622" y="2830973"/>
              <a:ext cx="861856" cy="457200"/>
              <a:chOff x="2832994" y="2830973"/>
              <a:chExt cx="861856" cy="457200"/>
            </a:xfrm>
          </p:grpSpPr>
          <p:sp>
            <p:nvSpPr>
              <p:cNvPr id="19" name="Down Arrow 18"/>
              <p:cNvSpPr/>
              <p:nvPr>
                <p:custDataLst>
                  <p:tags r:id="rId1"/>
                </p:custDataLst>
              </p:nvPr>
            </p:nvSpPr>
            <p:spPr>
              <a:xfrm rot="1680000">
                <a:off x="2832994" y="2830973"/>
                <a:ext cx="182880" cy="457200"/>
              </a:xfrm>
              <a:prstGeom prst="down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Down Arrow 19"/>
              <p:cNvSpPr/>
              <p:nvPr>
                <p:custDataLst>
                  <p:tags r:id="rId2"/>
                </p:custDataLst>
              </p:nvPr>
            </p:nvSpPr>
            <p:spPr>
              <a:xfrm rot="19920000">
                <a:off x="3511970" y="2830973"/>
                <a:ext cx="182880" cy="457200"/>
              </a:xfrm>
              <a:prstGeom prst="downArrow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58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C:\Users\cepuente\Documents\BOOKS\The Fig Tree and the Bell\Chaos\ccc_c2_fig24d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epuente\Documents\BOOKS\The Fig Tree and the Bell\Chaos\ccc_c2_fig24a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81200" y="1447800"/>
            <a:ext cx="5181600" cy="5083991"/>
            <a:chOff x="1371600" y="1676400"/>
            <a:chExt cx="5181600" cy="5083991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1676400"/>
              <a:ext cx="2324100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conducción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inﬁnito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plenitud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 smtClean="0"/>
                <a:t>con</a:t>
              </a:r>
              <a:r>
                <a:rPr lang="en-US" sz="2000" i="1" dirty="0"/>
                <a:t>ﬁ</a:t>
              </a:r>
              <a:r>
                <a:rPr lang="es-CO" sz="2000" i="1" dirty="0" err="1" smtClean="0"/>
                <a:t>anza</a:t>
              </a:r>
              <a:endParaRPr lang="es-CO" sz="2000" i="1" dirty="0"/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fe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libertad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día a día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/>
                <a:t>armonía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luz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el cielo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</a:rPr>
                <a:t>siempre  +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000" i="1" dirty="0">
                  <a:solidFill>
                    <a:prstClr val="black"/>
                  </a:solidFill>
                  <a:latin typeface="Adobe Garamond Pro Bold"/>
                </a:rPr>
                <a:t>Amor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52900" y="1685925"/>
              <a:ext cx="2400300" cy="5074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000" i="1" dirty="0"/>
                <a:t>disipación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ﬁnito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soledad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incredulidad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dudas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esclavitud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ansiedad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intermitencia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oscuridad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la tierra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un poco de −</a:t>
              </a:r>
            </a:p>
            <a:p>
              <a:pPr algn="ctr">
                <a:lnSpc>
                  <a:spcPct val="125000"/>
                </a:lnSpc>
              </a:pPr>
              <a:r>
                <a:rPr lang="es-CO" sz="2000" i="1" dirty="0"/>
                <a:t>lo otro</a:t>
              </a:r>
            </a:p>
            <a:p>
              <a:pPr algn="ctr">
                <a:lnSpc>
                  <a:spcPct val="125000"/>
                </a:lnSpc>
              </a:pP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2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transformación</a:t>
            </a:r>
            <a:endParaRPr lang="es-CO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7325" y="1143671"/>
            <a:ext cx="6086475" cy="4723729"/>
            <a:chOff x="1457325" y="1447800"/>
            <a:chExt cx="6086475" cy="4723729"/>
          </a:xfrm>
        </p:grpSpPr>
        <p:pic>
          <p:nvPicPr>
            <p:cNvPr id="11266" name="Picture 2" descr="C:\Users\cepuente\Documents\BOOKS\The Fig Tree and the Bell\TED_TALKS\Talk 3\alab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3050" y="4800600"/>
              <a:ext cx="1463040" cy="1238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1457325" y="1447800"/>
              <a:ext cx="6086475" cy="4723729"/>
              <a:chOff x="1676400" y="1904999"/>
              <a:chExt cx="6086475" cy="472372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676400" y="1904999"/>
                <a:ext cx="3009900" cy="4723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vence la agonía,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enciende la alegría.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derrota la entropía,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engendra la armonía.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 smtClean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excluye la rebeldía,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incita a la poesía.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905375" y="1905000"/>
                <a:ext cx="2857500" cy="310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derroca la cobardía,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existe sólo una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regala toda </a:t>
                </a:r>
                <a:r>
                  <a:rPr lang="es-ES" sz="2000" dirty="0" smtClean="0">
                    <a:latin typeface="Adobe Garamond Pro" pitchFamily="18" charset="0"/>
                  </a:rPr>
                  <a:t>cuantía.</a:t>
                </a:r>
              </a:p>
              <a:p>
                <a:pPr algn="ctr">
                  <a:lnSpc>
                    <a:spcPct val="114000"/>
                  </a:lnSpc>
                </a:pPr>
                <a:endParaRPr lang="en-US" sz="1200" dirty="0">
                  <a:latin typeface="Adobe Garamond Pro" pitchFamily="18" charset="0"/>
                </a:endParaRP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Hay una transformación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que es santa sabiduría,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ay sólo esa oblación</a:t>
                </a:r>
              </a:p>
              <a:p>
                <a:pPr algn="ctr">
                  <a:lnSpc>
                    <a:spcPct val="114000"/>
                  </a:lnSpc>
                </a:pPr>
                <a:r>
                  <a:rPr lang="es-ES" sz="2000" dirty="0">
                    <a:latin typeface="Adobe Garamond Pro" pitchFamily="18" charset="0"/>
                  </a:rPr>
                  <a:t>a la noche vuelve día.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33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X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= Y</a:t>
            </a:r>
            <a:endParaRPr lang="en-US" sz="6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14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43100" y="1031207"/>
            <a:ext cx="5257800" cy="5232202"/>
            <a:chOff x="2533650" y="1904999"/>
            <a:chExt cx="5257800" cy="7824993"/>
          </a:xfrm>
        </p:grpSpPr>
        <p:sp>
          <p:nvSpPr>
            <p:cNvPr id="8" name="TextBox 7"/>
            <p:cNvSpPr txBox="1"/>
            <p:nvPr/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justicia que ilumina,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balanza que fascina: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conciencia encarnada,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paciencia sangrada: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palabra que perdura,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espiral de ventura: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</a:pPr>
              <a:r>
                <a:rPr lang="es-ES" sz="1600" dirty="0">
                  <a:cs typeface="Times New Roman" pitchFamily="18" charset="0"/>
                </a:rPr>
                <a:t>es la preciosa morada,</a:t>
              </a:r>
            </a:p>
            <a:p>
              <a:pPr algn="ctr">
                <a:lnSpc>
                  <a:spcPct val="110000"/>
                </a:lnSpc>
              </a:pPr>
              <a:r>
                <a:rPr lang="es-ES" sz="1600" dirty="0">
                  <a:cs typeface="Times New Roman" pitchFamily="18" charset="0"/>
                </a:rPr>
                <a:t>es la planicie anhelada: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9700" y="1904999"/>
              <a:ext cx="2571750" cy="7824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hermandad que valora,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colibrí con aurora: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corta raíz divina,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geometría sin espina: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futuro que perdona,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ciencia con corona: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tonada siempre tierna,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oración eterna: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6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43100" y="1028700"/>
            <a:ext cx="5257800" cy="5170646"/>
            <a:chOff x="2533650" y="1904999"/>
            <a:chExt cx="5257800" cy="7732933"/>
          </a:xfrm>
        </p:grpSpPr>
        <p:sp>
          <p:nvSpPr>
            <p:cNvPr id="8" name="TextBox 7"/>
            <p:cNvSpPr txBox="1"/>
            <p:nvPr/>
          </p:nvSpPr>
          <p:spPr>
            <a:xfrm>
              <a:off x="2533650" y="1904999"/>
              <a:ext cx="2590800" cy="7732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inocencia que besa,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un jardín sin maleza: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diseño sencillo,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majestuoso estribillo: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amistad que da cura,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libertad con cordura: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  <a:r>
                <a:rPr lang="es-ES" sz="1600" dirty="0" smtClean="0">
                  <a:latin typeface="+mj-lt"/>
                  <a:cs typeface="Times New Roman" pitchFamily="18" charset="0"/>
                </a:rPr>
                <a:t>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n-US" sz="1200" dirty="0"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abrazo sincero,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la potencia del cero: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9700" y="1904999"/>
              <a:ext cx="257175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unidad que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ediﬁca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torsión que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santiﬁca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corazón sagrado,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el más enamorado: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inspiración que llama,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</a:t>
              </a:r>
              <a:r>
                <a:rPr lang="es-ES" sz="1600" dirty="0" err="1">
                  <a:solidFill>
                    <a:prstClr val="black"/>
                  </a:solidFill>
                  <a:cs typeface="Times New Roman" pitchFamily="18" charset="0"/>
                </a:rPr>
                <a:t>conﬁanza</a:t>
              </a: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 de quien ama: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</a:p>
            <a:p>
              <a:pPr lvl="0" algn="ctr">
                <a:lnSpc>
                  <a:spcPct val="110000"/>
                </a:lnSpc>
              </a:pPr>
              <a:endParaRPr lang="es-ES" sz="12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bondad apasionada,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sabiduría soñada: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600" dirty="0">
                <a:solidFill>
                  <a:prstClr val="black"/>
                </a:solidFill>
                <a:latin typeface="Adobe Garamond Pro Bold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8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43100" y="1028700"/>
            <a:ext cx="5257800" cy="5029069"/>
            <a:chOff x="2533650" y="1904999"/>
            <a:chExt cx="5257800" cy="7521198"/>
          </a:xfrm>
        </p:grpSpPr>
        <p:sp>
          <p:nvSpPr>
            <p:cNvPr id="8" name="TextBox 7"/>
            <p:cNvSpPr txBox="1"/>
            <p:nvPr/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revelación que anida,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renunciación querida: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carencia del polvo,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línea del retorno: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regalo que invierte,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vida sin la muerte: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vivencia sin el miedo,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matrimonio de lleno: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9700" y="1904999"/>
              <a:ext cx="2571750" cy="1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ya lo pleno, te digo,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amar al enemigo: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200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8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43100" y="1028700"/>
            <a:ext cx="5257800" cy="5029069"/>
            <a:chOff x="2533650" y="1904999"/>
            <a:chExt cx="5257800" cy="7521198"/>
          </a:xfrm>
        </p:grpSpPr>
        <p:sp>
          <p:nvSpPr>
            <p:cNvPr id="8" name="TextBox 7"/>
            <p:cNvSpPr txBox="1"/>
            <p:nvPr/>
          </p:nvSpPr>
          <p:spPr>
            <a:xfrm>
              <a:off x="2533650" y="1904999"/>
              <a:ext cx="2590800" cy="752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revelación que anida,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renunciación querida: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carencia del polvo,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línea del retorno: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el regalo que invierte,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la vida sin la muerte: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endParaRPr lang="es-ES" sz="1200" dirty="0"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vivencia sin el miedo,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cs typeface="Times New Roman" pitchFamily="18" charset="0"/>
                </a:rPr>
                <a:t>es matrimonio de lleno:</a:t>
              </a:r>
            </a:p>
            <a:p>
              <a:pPr algn="ctr">
                <a:lnSpc>
                  <a:spcPct val="110000"/>
                </a:lnSpc>
                <a:spcBef>
                  <a:spcPts val="0"/>
                </a:spcBef>
              </a:pPr>
              <a:r>
                <a:rPr lang="es-ES" sz="1600" dirty="0">
                  <a:latin typeface="+mj-lt"/>
                  <a:cs typeface="Times New Roman" pitchFamily="18" charset="0"/>
                </a:rPr>
                <a:t>X = Y.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19700" y="1904999"/>
              <a:ext cx="2571750" cy="174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ya lo pleno, te digo,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cs typeface="Times New Roman" pitchFamily="18" charset="0"/>
                </a:rPr>
                <a:t>es amar al enemigo:</a:t>
              </a:r>
            </a:p>
            <a:p>
              <a:pPr lvl="0" algn="ctr">
                <a:lnSpc>
                  <a:spcPct val="110000"/>
                </a:lnSpc>
              </a:pPr>
              <a:r>
                <a:rPr lang="es-ES" sz="1600" dirty="0">
                  <a:solidFill>
                    <a:prstClr val="black"/>
                  </a:solidFill>
                  <a:latin typeface="Adobe Garamond Pro Bold"/>
                  <a:cs typeface="Times New Roman" pitchFamily="18" charset="0"/>
                </a:rPr>
                <a:t>X = Y.</a:t>
              </a:r>
              <a:endParaRPr lang="en-US" sz="1200" dirty="0">
                <a:cs typeface="Times New Roman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514600"/>
            <a:ext cx="1771650" cy="2447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505" y="5257800"/>
            <a:ext cx="731520" cy="36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71550" y="790575"/>
            <a:ext cx="7162800" cy="5230368"/>
            <a:chOff x="1321095" y="1143000"/>
            <a:chExt cx="6440828" cy="4572000"/>
          </a:xfr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095" y="1143000"/>
              <a:ext cx="3048000" cy="4572000"/>
            </a:xfrm>
            <a:prstGeom prst="rect">
              <a:avLst/>
            </a:prstGeom>
            <a:effectLst>
              <a:outerShdw blurRad="50800" dist="38100" dir="2700000" algn="tl" rotWithShape="0">
                <a:schemeClr val="bg1">
                  <a:lumMod val="50000"/>
                  <a:alpha val="40000"/>
                </a:scheme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923" y="1143000"/>
              <a:ext cx="3048000" cy="4572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480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08" y="2382631"/>
            <a:ext cx="4023360" cy="606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/>
                  <a:t>	   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105455" r="-2792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600" b="0" i="0" dirty="0" smtClean="0">
                        <a:latin typeface="Cambria Math"/>
                      </a:rPr>
                      <m:t>      </m:t>
                    </m:r>
                  </m:oMath>
                </a14:m>
                <a:r>
                  <a:rPr lang="en-US" sz="16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blipFill rotWithShape="1">
                <a:blip r:embed="rId7"/>
                <a:stretch>
                  <a:fillRect t="-105455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0" y="1296922"/>
            <a:ext cx="4023360" cy="665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46" y="3315220"/>
            <a:ext cx="3968496" cy="5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4262104"/>
            <a:ext cx="3968496" cy="8616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960" y="5257800"/>
            <a:ext cx="786811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/>
              <a:t>la</a:t>
            </a:r>
            <a:r>
              <a:rPr lang="es-CO" sz="2200" dirty="0" smtClean="0">
                <a:latin typeface="Adobe Garamond Pro Bold" pitchFamily="18" charset="0"/>
              </a:rPr>
              <a:t> cascada</a:t>
            </a:r>
            <a:r>
              <a:rPr lang="es-CO" sz="2200" b="1" dirty="0" smtClean="0"/>
              <a:t> </a:t>
            </a:r>
            <a:r>
              <a:rPr lang="es-CO" sz="2200" dirty="0" smtClean="0"/>
              <a:t>produce </a:t>
            </a:r>
            <a:r>
              <a:rPr lang="es-CO" sz="2200" dirty="0" smtClean="0">
                <a:latin typeface="Adobe Garamond Pro Bold" pitchFamily="18" charset="0"/>
              </a:rPr>
              <a:t>espinas </a:t>
            </a:r>
            <a:r>
              <a:rPr lang="es-CO" sz="2200" dirty="0" smtClean="0"/>
              <a:t>iguales y disjuntas sobre el </a:t>
            </a:r>
            <a:r>
              <a:rPr lang="es-CO" sz="2200" dirty="0" smtClean="0">
                <a:latin typeface="Adobe Garamond Pro Bold" pitchFamily="18" charset="0"/>
              </a:rPr>
              <a:t>polvo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variando el tamaño del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hueco</a:t>
            </a:r>
            <a:r>
              <a:rPr lang="es-CO" sz="2200" b="1" dirty="0" smtClean="0">
                <a:solidFill>
                  <a:prstClr val="black"/>
                </a:solidFill>
              </a:rPr>
              <a:t> </a:t>
            </a:r>
            <a:r>
              <a:rPr lang="es-CO" sz="2200" dirty="0" smtClean="0">
                <a:solidFill>
                  <a:prstClr val="black"/>
                </a:solidFill>
              </a:rPr>
              <a:t>se reproducen las capas del primer juego</a:t>
            </a:r>
          </a:p>
        </p:txBody>
      </p:sp>
    </p:spTree>
    <p:extLst>
      <p:ext uri="{BB962C8B-B14F-4D97-AF65-F5344CB8AC3E}">
        <p14:creationId xmlns:p14="http://schemas.microsoft.com/office/powerpoint/2010/main" val="25531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450068"/>
                <a:ext cx="761747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50%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53" y="2450068"/>
                <a:ext cx="76174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08" y="2382631"/>
            <a:ext cx="4023360" cy="606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/>
                  <a:t>	   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/>
                      </a:rPr>
                      <m:t> </m:t>
                    </m:r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474" y="2819400"/>
                <a:ext cx="2404078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105455" r="-2792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dirty="0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1600" i="1" dirty="0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1600" b="0" i="0" dirty="0" smtClean="0">
                        <a:latin typeface="Cambria Math"/>
                      </a:rPr>
                      <m:t>      </m:t>
                    </m:r>
                  </m:oMath>
                </a14:m>
                <a:r>
                  <a:rPr lang="en-US" sz="1600" dirty="0" smtClean="0"/>
                  <a:t>           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/>
                      </a:rPr>
                      <m:t>1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738" y="2819400"/>
                <a:ext cx="2472062" cy="338554"/>
              </a:xfrm>
              <a:prstGeom prst="rect">
                <a:avLst/>
              </a:prstGeom>
              <a:blipFill rotWithShape="1">
                <a:blip r:embed="rId7"/>
                <a:stretch>
                  <a:fillRect t="-105455" b="-16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0" y="1296922"/>
            <a:ext cx="4023360" cy="665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46" y="3315220"/>
            <a:ext cx="3968496" cy="5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4262104"/>
            <a:ext cx="3968496" cy="8616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959" y="5257800"/>
            <a:ext cx="7868116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cascada</a:t>
            </a:r>
            <a:r>
              <a:rPr lang="es-CO" sz="2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produce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espinas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iguales y disjuntas sobre el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polvo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variando el tamaño del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hueco</a:t>
            </a:r>
            <a:r>
              <a:rPr lang="es-CO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 reproducen las capas del primer juego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… </a:t>
            </a:r>
            <a:r>
              <a:rPr lang="es-CO" sz="2200" dirty="0" smtClean="0">
                <a:solidFill>
                  <a:prstClr val="black"/>
                </a:solidFill>
              </a:rPr>
              <a:t>los dos juegos están íntimamente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relacionados</a:t>
            </a:r>
            <a:endParaRPr lang="es-CO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plastilinas acumuladas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0280" y="1467553"/>
            <a:ext cx="4663440" cy="3485447"/>
            <a:chOff x="2026920" y="1328307"/>
            <a:chExt cx="4663440" cy="3485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1328307"/>
              <a:ext cx="4663440" cy="17340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3276600"/>
              <a:ext cx="4663440" cy="15371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47750" y="5181600"/>
                <a:ext cx="7048500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  <m:r>
                      <a:rPr lang="es-CO" sz="2000" i="1" smtClean="0">
                        <a:solidFill>
                          <a:prstClr val="black"/>
                        </a:solidFill>
                        <a:latin typeface="Cambria Math"/>
                      </a:rPr>
                      <m:t>(</m:t>
                    </m:r>
                    <m:r>
                      <a:rPr lang="es-CO" sz="2000" i="1" smtClean="0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  <m:r>
                      <a:rPr lang="es-CO" sz="2000" i="1" smtClean="0">
                        <a:solidFill>
                          <a:prstClr val="black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es-CO" sz="2200" dirty="0" smtClean="0">
                    <a:solidFill>
                      <a:prstClr val="black"/>
                    </a:solidFill>
                  </a:rPr>
                  <a:t>es el </a:t>
                </a:r>
                <a:r>
                  <a:rPr lang="es-CO" sz="2200" dirty="0">
                    <a:solidFill>
                      <a:prstClr val="black"/>
                    </a:solidFill>
                  </a:rPr>
                  <a:t>total </a:t>
                </a:r>
                <a:r>
                  <a:rPr lang="es-CO" sz="2200" dirty="0" smtClean="0">
                    <a:solidFill>
                      <a:prstClr val="black"/>
                    </a:solidFill>
                  </a:rPr>
                  <a:t>de la plastilina desde 0 hasta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𝑥</m:t>
                    </m:r>
                  </m:oMath>
                </a14:m>
                <a:endParaRPr lang="es-CO" sz="20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5181600"/>
                <a:ext cx="7048500" cy="494366"/>
              </a:xfrm>
              <a:prstGeom prst="rect">
                <a:avLst/>
              </a:prstGeom>
              <a:blipFill rotWithShape="1">
                <a:blip r:embed="rId4"/>
                <a:stretch>
                  <a:fillRect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0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plastilinas acumuladas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>
            <p:custDataLst>
              <p:tags r:id="rId2"/>
            </p:custDataLst>
          </p:nvPr>
        </p:nvGrpSpPr>
        <p:grpSpPr>
          <a:xfrm>
            <a:off x="2240280" y="1467553"/>
            <a:ext cx="4663440" cy="3485447"/>
            <a:chOff x="2026920" y="1328307"/>
            <a:chExt cx="4663440" cy="3485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1328307"/>
              <a:ext cx="4663440" cy="17340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3276600"/>
              <a:ext cx="4663440" cy="15371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47750" y="5181600"/>
                <a:ext cx="70485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... a partir de la dinámica de los juegos: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latin typeface="Adobe Garamond Pro Bold" pitchFamily="18" charset="0"/>
                  </a:rPr>
                  <a:t>muescas</a:t>
                </a:r>
                <a:r>
                  <a:rPr lang="es-CO" sz="2200" b="1" dirty="0" smtClean="0"/>
                  <a:t> </a:t>
                </a:r>
                <a:r>
                  <a:rPr lang="es-CO" sz="2200" dirty="0" smtClean="0"/>
                  <a:t>arriba: 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s-CO" sz="2000" i="1">
                        <a:latin typeface="Cambria Math"/>
                      </a:rPr>
                      <m:t>=0.7</m:t>
                    </m:r>
                    <m:r>
                      <a:rPr lang="es-CO" sz="2000" i="1" smtClean="0">
                        <a:solidFill>
                          <a:schemeClr val="bg1"/>
                        </a:solidFill>
                        <a:latin typeface="Cambria Math"/>
                      </a:rPr>
                      <m:t>,  </m:t>
                    </m:r>
                    <m:r>
                      <a:rPr lang="es-CO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s-CO" sz="2000" i="1" smtClean="0">
                        <a:solidFill>
                          <a:schemeClr val="bg1"/>
                        </a:solidFill>
                        <a:latin typeface="Cambria Math"/>
                      </a:rPr>
                      <m:t>=0.49,</m:t>
                    </m:r>
                  </m:oMath>
                </a14:m>
                <a:r>
                  <a:rPr lang="es-CO" sz="2200" dirty="0" smtClean="0">
                    <a:solidFill>
                      <a:schemeClr val="bg1"/>
                    </a:solidFill>
                  </a:rPr>
                  <a:t> etc.</a:t>
                </a:r>
                <a:endParaRPr lang="es-CO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047750" y="5181600"/>
                <a:ext cx="7048500" cy="938719"/>
              </a:xfrm>
              <a:prstGeom prst="rect">
                <a:avLst/>
              </a:prstGeom>
              <a:blipFill rotWithShape="1">
                <a:blip r:embed="rId11"/>
                <a:stretch>
                  <a:fillRect b="-70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>
            <p:custDataLst>
              <p:tags r:id="rId4"/>
            </p:custDataLst>
          </p:nvPr>
        </p:nvGrpSpPr>
        <p:grpSpPr>
          <a:xfrm>
            <a:off x="2254311" y="1481598"/>
            <a:ext cx="3857452" cy="1508760"/>
            <a:chOff x="2254311" y="1481598"/>
            <a:chExt cx="3857452" cy="1508760"/>
          </a:xfrm>
        </p:grpSpPr>
        <p:sp>
          <p:nvSpPr>
            <p:cNvPr id="12" name="Down Arrow 11"/>
            <p:cNvSpPr/>
            <p:nvPr>
              <p:custDataLst>
                <p:tags r:id="rId5"/>
              </p:custDataLst>
            </p:nvPr>
          </p:nvSpPr>
          <p:spPr>
            <a:xfrm>
              <a:off x="6066043" y="1640392"/>
              <a:ext cx="45720" cy="2286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 flipV="1">
              <a:off x="3483954" y="1481598"/>
              <a:ext cx="0" cy="150876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ight Arrow 13"/>
            <p:cNvSpPr/>
            <p:nvPr>
              <p:custDataLst>
                <p:tags r:id="rId6"/>
              </p:custDataLst>
            </p:nvPr>
          </p:nvSpPr>
          <p:spPr>
            <a:xfrm>
              <a:off x="2254311" y="1653865"/>
              <a:ext cx="1216152" cy="457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92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plastilinas acumuladas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467553"/>
            <a:ext cx="4663440" cy="1734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3415846"/>
            <a:ext cx="4663440" cy="1537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047750" y="5181600"/>
                <a:ext cx="70485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... a partir de la dinámica de los juegos: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latin typeface="Adobe Garamond Pro Bold" pitchFamily="18" charset="0"/>
                  </a:rPr>
                  <a:t>muescas</a:t>
                </a:r>
                <a:r>
                  <a:rPr lang="es-CO" sz="2200" b="1" dirty="0" smtClean="0"/>
                  <a:t> </a:t>
                </a:r>
                <a:r>
                  <a:rPr lang="es-CO" sz="2200" dirty="0" smtClean="0"/>
                  <a:t>arriba: 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s-CO" sz="2000" i="1">
                        <a:latin typeface="Cambria Math"/>
                      </a:rPr>
                      <m:t>=0.7,  </m:t>
                    </m:r>
                    <m:r>
                      <a:rPr lang="es-CO" sz="2000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s-CO" sz="2000" i="1">
                        <a:latin typeface="Cambria Math"/>
                      </a:rPr>
                      <m:t>=0.49,</m:t>
                    </m:r>
                  </m:oMath>
                </a14:m>
                <a:r>
                  <a:rPr lang="es-CO" sz="2200" dirty="0"/>
                  <a:t> etc</a:t>
                </a:r>
                <a:r>
                  <a:rPr lang="es-CO" sz="2200" dirty="0" smtClean="0"/>
                  <a:t>.</a:t>
                </a:r>
                <a:endParaRPr lang="es-CO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1"/>
                </p:custDataLst>
              </p:nvPr>
            </p:nvSpPr>
            <p:spPr>
              <a:xfrm>
                <a:off x="1047750" y="5181600"/>
                <a:ext cx="7048500" cy="938719"/>
              </a:xfrm>
              <a:prstGeom prst="rect">
                <a:avLst/>
              </a:prstGeom>
              <a:blipFill rotWithShape="1">
                <a:blip r:embed="rId12"/>
                <a:stretch>
                  <a:fillRect b="-70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>
            <p:custDataLst>
              <p:tags r:id="rId5"/>
            </p:custDataLst>
          </p:nvPr>
        </p:nvGrpSpPr>
        <p:grpSpPr>
          <a:xfrm>
            <a:off x="2256832" y="1476521"/>
            <a:ext cx="3473206" cy="1508760"/>
            <a:chOff x="2256832" y="1476521"/>
            <a:chExt cx="3473206" cy="1508760"/>
          </a:xfrm>
        </p:grpSpPr>
        <p:sp>
          <p:nvSpPr>
            <p:cNvPr id="10" name="Down Arrow 9"/>
            <p:cNvSpPr/>
            <p:nvPr>
              <p:custDataLst>
                <p:tags r:id="rId6"/>
              </p:custDataLst>
            </p:nvPr>
          </p:nvSpPr>
          <p:spPr>
            <a:xfrm>
              <a:off x="5684318" y="1950518"/>
              <a:ext cx="45720" cy="228600"/>
            </a:xfrm>
            <a:prstGeom prst="down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2868438" y="1476521"/>
              <a:ext cx="0" cy="150876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2" name="Right Arrow 11"/>
            <p:cNvSpPr/>
            <p:nvPr>
              <p:custDataLst>
                <p:tags r:id="rId7"/>
              </p:custDataLst>
            </p:nvPr>
          </p:nvSpPr>
          <p:spPr>
            <a:xfrm>
              <a:off x="2256832" y="1653865"/>
              <a:ext cx="594360" cy="457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52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plastilinas acumuladas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047750" y="5181600"/>
                <a:ext cx="70485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... a partir de la dinámica de los juegos: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muescas</a:t>
                </a:r>
                <a:r>
                  <a:rPr lang="es-CO" sz="2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arriba: 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=0.7,  </m:t>
                    </m:r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=0.49,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etc.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  <a:latin typeface="Adobe Garamond Pro Bold" pitchFamily="18" charset="0"/>
                  </a:rPr>
                  <a:t>mesetas </a:t>
                </a:r>
                <a:r>
                  <a:rPr lang="es-CO" sz="2200" dirty="0">
                    <a:solidFill>
                      <a:prstClr val="black"/>
                    </a:solidFill>
                  </a:rPr>
                  <a:t>abajo: 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0.5</m:t>
                    </m:r>
                    <m:r>
                      <a:rPr lang="en-US" sz="2000" i="1" smtClean="0">
                        <a:solidFill>
                          <a:schemeClr val="bg1"/>
                        </a:solidFill>
                        <a:latin typeface="Cambria Math"/>
                      </a:rPr>
                      <m:t>,  </m:t>
                    </m:r>
                    <m:r>
                      <a:rPr lang="es-CO" sz="2000" i="1">
                        <a:solidFill>
                          <a:schemeClr val="bg1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schemeClr val="bg1"/>
                        </a:solidFill>
                        <a:latin typeface="Cambria Math"/>
                      </a:rPr>
                      <m:t>=0.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/>
                      </a:rPr>
                      <m:t>2</m:t>
                    </m:r>
                    <m:r>
                      <a:rPr lang="es-CO" sz="2000" i="1">
                        <a:solidFill>
                          <a:schemeClr val="bg1"/>
                        </a:solidFill>
                        <a:latin typeface="Cambria Math"/>
                      </a:rPr>
                      <m:t>5,</m:t>
                    </m:r>
                  </m:oMath>
                </a14:m>
                <a:r>
                  <a:rPr lang="es-CO" sz="2200" dirty="0">
                    <a:solidFill>
                      <a:schemeClr val="bg1"/>
                    </a:solidFill>
                  </a:rPr>
                  <a:t> etc.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1047750" y="5181600"/>
                <a:ext cx="7048500" cy="1361911"/>
              </a:xfrm>
              <a:prstGeom prst="rect">
                <a:avLst/>
              </a:prstGeom>
              <a:blipFill rotWithShape="1">
                <a:blip r:embed="rId9"/>
                <a:stretch>
                  <a:fillRect b="-48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>
            <p:custDataLst>
              <p:tags r:id="rId3"/>
            </p:custDataLst>
          </p:nvPr>
        </p:nvGrpSpPr>
        <p:grpSpPr>
          <a:xfrm>
            <a:off x="2240280" y="1467553"/>
            <a:ext cx="4663440" cy="3485447"/>
            <a:chOff x="2026920" y="1328307"/>
            <a:chExt cx="4663440" cy="3485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1328307"/>
              <a:ext cx="4663440" cy="17340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3276600"/>
              <a:ext cx="4663440" cy="15371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>
            <p:custDataLst>
              <p:tags r:id="rId4"/>
            </p:custDataLst>
          </p:nvPr>
        </p:nvGrpSpPr>
        <p:grpSpPr>
          <a:xfrm>
            <a:off x="2252452" y="3440102"/>
            <a:ext cx="3905820" cy="1508760"/>
            <a:chOff x="2252452" y="3440102"/>
            <a:chExt cx="3905820" cy="1508760"/>
          </a:xfrm>
        </p:grpSpPr>
        <p:sp>
          <p:nvSpPr>
            <p:cNvPr id="10" name="Down Arrow 9"/>
            <p:cNvSpPr/>
            <p:nvPr>
              <p:custDataLst>
                <p:tags r:id="rId5"/>
              </p:custDataLst>
            </p:nvPr>
          </p:nvSpPr>
          <p:spPr>
            <a:xfrm>
              <a:off x="6112552" y="3878676"/>
              <a:ext cx="45720" cy="2514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3076711" y="3440102"/>
              <a:ext cx="0" cy="150876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sp>
          <p:nvSpPr>
            <p:cNvPr id="12" name="Right Arrow 11"/>
            <p:cNvSpPr/>
            <p:nvPr>
              <p:custDataLst>
                <p:tags r:id="rId6"/>
              </p:custDataLst>
            </p:nvPr>
          </p:nvSpPr>
          <p:spPr>
            <a:xfrm>
              <a:off x="2252452" y="3562713"/>
              <a:ext cx="813816" cy="4572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585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4217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Tesis</a:t>
            </a:r>
          </a:p>
          <a:p>
            <a:pPr algn="ctr"/>
            <a:endParaRPr lang="es-CO" sz="2400" dirty="0" smtClean="0"/>
          </a:p>
          <a:p>
            <a:pPr algn="ctr"/>
            <a:r>
              <a:rPr lang="es-CO" sz="2400" dirty="0" smtClean="0">
                <a:latin typeface="Adobe Garamond Pro" pitchFamily="18" charset="0"/>
              </a:rPr>
              <a:t>Nosotros humanos, con alma,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Adobe Garamond Pro" pitchFamily="18" charset="0"/>
              </a:rPr>
              <a:t>podemos aprender de avances recientes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Adobe Garamond Pro" pitchFamily="18" charset="0"/>
              </a:rPr>
              <a:t>acerca de la complejidad natural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Adobe Garamond Pro" pitchFamily="18" charset="0"/>
              </a:rPr>
              <a:t>para vivir y enseñar el amor novedosamente…</a:t>
            </a:r>
            <a:endParaRPr lang="es-CO" sz="2400" dirty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plastilinas acumuladas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>
            <p:custDataLst>
              <p:tags r:id="rId2"/>
            </p:custDataLst>
          </p:nvPr>
        </p:nvGrpSpPr>
        <p:grpSpPr>
          <a:xfrm>
            <a:off x="2240280" y="1467553"/>
            <a:ext cx="4663440" cy="3485447"/>
            <a:chOff x="2026920" y="1328307"/>
            <a:chExt cx="4663440" cy="3485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1328307"/>
              <a:ext cx="4663440" cy="17340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3276600"/>
              <a:ext cx="4663440" cy="15371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047750" y="5181600"/>
                <a:ext cx="70485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... a partir de la dinámica de los juegos: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dobe Garamond Pro Bold" pitchFamily="18" charset="0"/>
                  </a:rPr>
                  <a:t>muescas</a:t>
                </a:r>
                <a:r>
                  <a:rPr lang="es-CO" sz="2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arriba: 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=0.7,  </m:t>
                    </m:r>
                    <m:r>
                      <a:rPr lang="es-CO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s-CO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/>
                      </a:rPr>
                      <m:t>=0.49,</m:t>
                    </m:r>
                  </m:oMath>
                </a14:m>
                <a:r>
                  <a:rPr lang="es-CO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etc.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latin typeface="Adobe Garamond Pro Bold" pitchFamily="18" charset="0"/>
                  </a:rPr>
                  <a:t>mesetas </a:t>
                </a:r>
                <a:r>
                  <a:rPr lang="es-CO" sz="2200" dirty="0" smtClean="0"/>
                  <a:t>abajo:  </a:t>
                </a:r>
                <a14:m>
                  <m:oMath xmlns:m="http://schemas.openxmlformats.org/officeDocument/2006/math">
                    <m:r>
                      <a:rPr lang="es-CO" sz="2000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CO" sz="2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s-CO" sz="2000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s-CO" sz="2000" i="1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0.5,  </m:t>
                    </m:r>
                    <m:r>
                      <a:rPr lang="es-CO" sz="2000" b="0" i="1" smtClean="0"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s-CO" sz="2000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s-CO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/>
                              </a:rPr>
                              <m:t>9</m:t>
                            </m:r>
                          </m:den>
                        </m:f>
                      </m:e>
                    </m:d>
                    <m:r>
                      <a:rPr lang="es-CO" sz="2000" i="1">
                        <a:latin typeface="Cambria Math"/>
                      </a:rPr>
                      <m:t>=0.</m:t>
                    </m:r>
                    <m:r>
                      <a:rPr lang="en-US" sz="2000" b="0" i="1" smtClean="0">
                        <a:latin typeface="Cambria Math"/>
                      </a:rPr>
                      <m:t>2</m:t>
                    </m:r>
                    <m:r>
                      <a:rPr lang="es-CO" sz="2000" i="1">
                        <a:latin typeface="Cambria Math"/>
                      </a:rPr>
                      <m:t>5,</m:t>
                    </m:r>
                  </m:oMath>
                </a14:m>
                <a:r>
                  <a:rPr lang="es-CO" sz="2200" dirty="0"/>
                  <a:t> etc.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0"/>
                </p:custDataLst>
              </p:nvPr>
            </p:nvSpPr>
            <p:spPr>
              <a:xfrm>
                <a:off x="1047750" y="5181600"/>
                <a:ext cx="7048500" cy="1361911"/>
              </a:xfrm>
              <a:prstGeom prst="rect">
                <a:avLst/>
              </a:prstGeom>
              <a:blipFill rotWithShape="1">
                <a:blip r:embed="rId11"/>
                <a:stretch>
                  <a:fillRect b="-48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>
            <p:custDataLst>
              <p:tags r:id="rId4"/>
            </p:custDataLst>
          </p:nvPr>
        </p:nvGrpSpPr>
        <p:grpSpPr>
          <a:xfrm>
            <a:off x="5615235" y="3581400"/>
            <a:ext cx="1059885" cy="927834"/>
            <a:chOff x="5615235" y="3581400"/>
            <a:chExt cx="1059885" cy="927834"/>
          </a:xfrm>
        </p:grpSpPr>
        <p:sp>
          <p:nvSpPr>
            <p:cNvPr id="10" name="Down Arrow 9"/>
            <p:cNvSpPr/>
            <p:nvPr>
              <p:custDataLst>
                <p:tags r:id="rId5"/>
              </p:custDataLst>
            </p:nvPr>
          </p:nvSpPr>
          <p:spPr>
            <a:xfrm>
              <a:off x="6629400" y="3581400"/>
              <a:ext cx="45720" cy="1752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>
              <p:custDataLst>
                <p:tags r:id="rId6"/>
              </p:custDataLst>
            </p:nvPr>
          </p:nvSpPr>
          <p:spPr>
            <a:xfrm>
              <a:off x="5615235" y="4333974"/>
              <a:ext cx="45720" cy="1752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991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plastilinas acumuladas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0280" y="1467553"/>
            <a:ext cx="4663440" cy="3485447"/>
            <a:chOff x="2026920" y="1328307"/>
            <a:chExt cx="4663440" cy="348544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1328307"/>
              <a:ext cx="4663440" cy="17340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920" y="3276600"/>
              <a:ext cx="4663440" cy="153715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5181600"/>
                <a:ext cx="9144000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los perfiles carecen de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derivativas</a:t>
                </a:r>
                <a:r>
                  <a:rPr lang="es-CO" sz="2200" dirty="0">
                    <a:solidFill>
                      <a:schemeClr val="tx1"/>
                    </a:solidFill>
                  </a:rPr>
                  <a:t> en muchos puntos y son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localmente planos</a:t>
                </a:r>
                <a:endParaRPr lang="es-CO" sz="2200" dirty="0">
                  <a:solidFill>
                    <a:schemeClr val="tx1"/>
                  </a:solidFill>
                </a:endParaRPr>
              </a:p>
              <a:p>
                <a:pPr lvl="0"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𝑑</m:t>
                    </m:r>
                    <m:d>
                      <m:dPr>
                        <m:begChr m:val="{"/>
                        <m:endChr m:val="}"/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s-CO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CO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0,0</m:t>
                            </m:r>
                          </m:e>
                        </m:d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s-CO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CO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1,1</m:t>
                            </m:r>
                          </m:e>
                        </m:d>
                      </m:e>
                    </m:d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y la misma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longitud máxima </a:t>
                </a:r>
                <a:r>
                  <a:rPr lang="es-CO" sz="2200" dirty="0">
                    <a:solidFill>
                      <a:schemeClr val="tx1"/>
                    </a:solidFill>
                  </a:rPr>
                  <a:t>si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𝑝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≠</m:t>
                    </m:r>
                    <m:f>
                      <m:fPr>
                        <m:type m:val="lin"/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,  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h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≠0</m:t>
                    </m:r>
                  </m:oMath>
                </a14:m>
                <a:endParaRPr lang="es-CO" sz="2000" dirty="0">
                  <a:solidFill>
                    <a:schemeClr val="tx1"/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/>
                      </a:rPr>
                      <m:t>𝑑</m:t>
                    </m:r>
                    <m:r>
                      <a:rPr lang="en-US" sz="2000" i="1" dirty="0">
                        <a:solidFill>
                          <a:prstClr val="black"/>
                        </a:solidFill>
                        <a:latin typeface="Cambria Math"/>
                      </a:rPr>
                      <m:t>=2</m:t>
                    </m:r>
                  </m:oMath>
                </a14:m>
                <a:r>
                  <a:rPr lang="es-CO" sz="2200" dirty="0" smtClean="0"/>
                  <a:t> al combinar los juegos y agregar azar</a:t>
                </a:r>
                <a:endParaRPr lang="es-CO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81600"/>
                <a:ext cx="9144000" cy="1361911"/>
              </a:xfrm>
              <a:prstGeom prst="rect">
                <a:avLst/>
              </a:prstGeom>
              <a:blipFill rotWithShape="1">
                <a:blip r:embed="rId4"/>
                <a:stretch>
                  <a:fillRect b="-1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918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verdadero engaño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47800"/>
            <a:ext cx="2286000" cy="245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verdadero engaño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47800"/>
            <a:ext cx="2286000" cy="2459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33800"/>
            <a:ext cx="2286000" cy="24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verdadero engaño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47800"/>
            <a:ext cx="2286000" cy="2459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33800"/>
            <a:ext cx="2286000" cy="245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5732652"/>
            <a:ext cx="320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 smtClean="0"/>
              <a:t>una </a:t>
            </a:r>
            <a:r>
              <a:rPr lang="es-CO" sz="2200" dirty="0" smtClean="0">
                <a:latin typeface="Adobe Garamond Pro Bold" pitchFamily="18" charset="0"/>
              </a:rPr>
              <a:t>escalera del diablo</a:t>
            </a:r>
            <a:r>
              <a:rPr lang="es-CO" sz="2200" dirty="0" smtClean="0"/>
              <a:t>…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19952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176010"/>
            <a:ext cx="4572000" cy="4572000"/>
          </a:xfrm>
          <a:prstGeom prst="rect">
            <a:avLst/>
          </a:prstGeom>
        </p:spPr>
      </p:pic>
      <p:pic>
        <p:nvPicPr>
          <p:cNvPr id="2050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6" y="2866712"/>
            <a:ext cx="349758" cy="34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el primer juego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2895600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remolinos</a:t>
            </a:r>
            <a:endParaRPr lang="es-CO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48425" y="2590800"/>
                <a:ext cx="1981200" cy="66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𝑅𝑒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2590800"/>
                <a:ext cx="1981200" cy="667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3182112"/>
            <a:ext cx="45720" cy="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8" y="2459736"/>
            <a:ext cx="77153" cy="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3090672"/>
            <a:ext cx="118301" cy="1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2" y="3090672"/>
            <a:ext cx="118301" cy="1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2200" dirty="0" err="1">
                <a:solidFill>
                  <a:prstClr val="white">
                    <a:lumMod val="50000"/>
                  </a:prstClr>
                </a:solidFill>
              </a:rPr>
              <a:t>Meneveau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 y</a:t>
            </a:r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Sreenivasan, 1987)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0" y="2286000"/>
            <a:ext cx="246888" cy="2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96" y="1796478"/>
            <a:ext cx="137160" cy="13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1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176010"/>
            <a:ext cx="4572000" cy="4572000"/>
          </a:xfrm>
          <a:prstGeom prst="rect">
            <a:avLst/>
          </a:prstGeom>
        </p:spPr>
      </p:pic>
      <p:pic>
        <p:nvPicPr>
          <p:cNvPr id="2050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6" y="2860202"/>
            <a:ext cx="349758" cy="34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turbulencia y el primer juego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3581400"/>
            <a:ext cx="91439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latin typeface="Adobe Garamond Pro Bold" pitchFamily="18" charset="0"/>
              </a:rPr>
              <a:t>capas </a:t>
            </a:r>
            <a:r>
              <a:rPr lang="es-CO" sz="2200" dirty="0"/>
              <a:t>en turbulencia </a:t>
            </a:r>
            <a:r>
              <a:rPr lang="es-CO" sz="2200" dirty="0" smtClean="0"/>
              <a:t>unidimensional </a:t>
            </a:r>
            <a:r>
              <a:rPr lang="es-CO" sz="2200" dirty="0"/>
              <a:t>como en la primera cascada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 smtClean="0">
                <a:latin typeface="Adobe Garamond Pro Bold" pitchFamily="18" charset="0"/>
              </a:rPr>
              <a:t>disipación</a:t>
            </a:r>
            <a:r>
              <a:rPr lang="es-CO" sz="2200" dirty="0" smtClean="0"/>
              <a:t>:</a:t>
            </a:r>
            <a:r>
              <a:rPr lang="es-CO" sz="2200" b="1" dirty="0" smtClean="0"/>
              <a:t> </a:t>
            </a:r>
            <a:r>
              <a:rPr lang="es-CO" sz="2200" dirty="0" smtClean="0"/>
              <a:t>turbulencia atmosférica, capa límite, estela de un cilindro…</a:t>
            </a:r>
            <a:endParaRPr lang="es-CO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952500" y="2895600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remolinos</a:t>
            </a:r>
            <a:endParaRPr lang="es-CO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48425" y="2590800"/>
                <a:ext cx="1981200" cy="667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𝑅𝑒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𝑣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sz="2000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425" y="2590800"/>
                <a:ext cx="1981200" cy="667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52600" y="5695890"/>
                <a:ext cx="1143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695890"/>
                <a:ext cx="1143000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867400" y="5665113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  <a:latin typeface="Adobe Garamond Pro Bold" pitchFamily="18" charset="0"/>
              </a:rPr>
              <a:t>universal</a:t>
            </a:r>
            <a:endParaRPr lang="en-US" sz="2200" dirty="0">
              <a:solidFill>
                <a:prstClr val="black"/>
              </a:solidFill>
              <a:latin typeface="Adobe Garamond Pro Bold" pitchFamily="18" charset="0"/>
            </a:endParaRPr>
          </a:p>
        </p:txBody>
      </p:sp>
      <p:pic>
        <p:nvPicPr>
          <p:cNvPr id="1026" name="Picture 2" descr="C:\Users\cepuente\Documents\BOOKS\The Fig Tree and the Bell\TED_TALKS\Talk 1\alphaparabol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4648200"/>
            <a:ext cx="2560320" cy="18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008" y="3182112"/>
            <a:ext cx="45720" cy="4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8" y="2459736"/>
            <a:ext cx="77153" cy="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520" y="3090672"/>
            <a:ext cx="118301" cy="1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192" y="3090672"/>
            <a:ext cx="118301" cy="1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066800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(</a:t>
            </a:r>
            <a:r>
              <a:rPr lang="en-US" sz="2200" dirty="0" err="1">
                <a:solidFill>
                  <a:prstClr val="white">
                    <a:lumMod val="50000"/>
                  </a:prstClr>
                </a:solidFill>
              </a:rPr>
              <a:t>Meneveau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 y</a:t>
            </a:r>
            <a:r>
              <a:rPr lang="en-US" sz="22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2200" dirty="0">
                <a:solidFill>
                  <a:prstClr val="white">
                    <a:lumMod val="50000"/>
                  </a:prstClr>
                </a:solidFill>
              </a:rPr>
              <a:t>Sreenivasan, 1987)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1" name="Picture 2" descr="C:\Users\cepuente\Documents\BOOKS\The Fig Tree and the Bell\TED_TALKS\Talk 1\dizzy\6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60" y="2286000"/>
            <a:ext cx="246888" cy="2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96" y="1796478"/>
            <a:ext cx="137160" cy="13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6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Nuestros tiempos turbulentos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52600" y="2819398"/>
            <a:ext cx="5943600" cy="1361914"/>
            <a:chOff x="1676400" y="2209800"/>
            <a:chExt cx="5943600" cy="458405"/>
          </a:xfrm>
        </p:grpSpPr>
        <p:sp>
          <p:nvSpPr>
            <p:cNvPr id="5" name="TextBox 4"/>
            <p:cNvSpPr txBox="1"/>
            <p:nvPr/>
          </p:nvSpPr>
          <p:spPr>
            <a:xfrm>
              <a:off x="1676400" y="2209800"/>
              <a:ext cx="2438400" cy="4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200" dirty="0" smtClean="0"/>
                <a:t>desigualdad</a:t>
              </a:r>
              <a:endParaRPr lang="es-CO" sz="2200" dirty="0"/>
            </a:p>
            <a:p>
              <a:pPr algn="ctr">
                <a:lnSpc>
                  <a:spcPct val="125000"/>
                </a:lnSpc>
              </a:pPr>
              <a:r>
                <a:rPr lang="es-CO" sz="2200" dirty="0"/>
                <a:t>competencia</a:t>
              </a:r>
            </a:p>
            <a:p>
              <a:pPr algn="ctr">
                <a:lnSpc>
                  <a:spcPct val="125000"/>
                </a:lnSpc>
              </a:pPr>
              <a:r>
                <a:rPr lang="es-CO" sz="2200" dirty="0" smtClean="0"/>
                <a:t>cinismo</a:t>
              </a:r>
              <a:endParaRPr lang="es-CO" sz="2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1600" y="2209801"/>
              <a:ext cx="2438400" cy="4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s-CO" sz="2200" dirty="0"/>
                <a:t>discriminación</a:t>
              </a:r>
            </a:p>
            <a:p>
              <a:pPr algn="ctr">
                <a:lnSpc>
                  <a:spcPct val="125000"/>
                </a:lnSpc>
              </a:pPr>
              <a:r>
                <a:rPr lang="es-CO" sz="2200" dirty="0"/>
                <a:t>igualdad forzada</a:t>
              </a:r>
            </a:p>
            <a:p>
              <a:pPr algn="ctr">
                <a:lnSpc>
                  <a:spcPct val="125000"/>
                </a:lnSpc>
              </a:pPr>
              <a:r>
                <a:rPr lang="es-CO" sz="2200" dirty="0" smtClean="0"/>
                <a:t>miedo</a:t>
              </a:r>
              <a:endParaRPr lang="es-CO" sz="2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19200" y="1524000"/>
            <a:ext cx="7178040" cy="1110312"/>
            <a:chOff x="746760" y="1679967"/>
            <a:chExt cx="7178040" cy="1110312"/>
          </a:xfrm>
        </p:grpSpPr>
        <p:pic>
          <p:nvPicPr>
            <p:cNvPr id="2051" name="Picture 3" descr="C:\Users\cepuente\Documents\BOOKS\The Fig Tree and the Bell\TED_TALKS\Talk 1\times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814575"/>
              <a:ext cx="3657600" cy="97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cepuente\Documents\BOOKS\The Fig Tree and the Bell\TED_TALKS\Talk 1\times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" y="1679967"/>
              <a:ext cx="3291840" cy="98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2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Nuestros tiempos turbulentos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752600" y="2819398"/>
            <a:ext cx="5943600" cy="1361914"/>
            <a:chOff x="1676400" y="2209800"/>
            <a:chExt cx="5943600" cy="458405"/>
          </a:xfrm>
        </p:grpSpPr>
        <p:sp>
          <p:nvSpPr>
            <p:cNvPr id="5" name="TextBox 4"/>
            <p:cNvSpPr txBox="1"/>
            <p:nvPr/>
          </p:nvSpPr>
          <p:spPr>
            <a:xfrm>
              <a:off x="1676400" y="2209800"/>
              <a:ext cx="2438400" cy="4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desigualdad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competencia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cinismo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81600" y="2209801"/>
              <a:ext cx="2438400" cy="45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discriminación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igualdad forzada</a:t>
              </a:r>
            </a:p>
            <a:p>
              <a:pPr lvl="0" algn="ctr">
                <a:lnSpc>
                  <a:spcPct val="125000"/>
                </a:lnSpc>
              </a:pPr>
              <a:r>
                <a:rPr lang="es-CO" sz="2200" dirty="0">
                  <a:solidFill>
                    <a:prstClr val="black"/>
                  </a:solidFill>
                </a:rPr>
                <a:t>miedo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4343400"/>
                <a:ext cx="91440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posturas y acciones </a:t>
                </a:r>
                <a:r>
                  <a:rPr lang="es-CO" sz="2200" dirty="0" smtClean="0">
                    <a:latin typeface="Adobe Garamond Pro Bold" pitchFamily="18" charset="0"/>
                  </a:rPr>
                  <a:t>egoístas</a:t>
                </a:r>
                <a:endParaRPr lang="es-CO" sz="2200" dirty="0"/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s-CO" sz="20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s-CO" sz="2000" b="1" i="1" smtClean="0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s-CO" sz="2000" b="1" i="1" smtClean="0"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es-CO" sz="2000" i="1" smtClean="0">
                        <a:latin typeface="Cambria Math"/>
                      </a:rPr>
                      <m:t>= </m:t>
                    </m:r>
                    <m:r>
                      <a:rPr lang="es-CO" sz="2000" b="1" i="1" smtClean="0">
                        <a:latin typeface="Cambria Math"/>
                      </a:rPr>
                      <m:t>𝟎</m:t>
                    </m:r>
                    <m:r>
                      <a:rPr lang="es-CO" sz="2000" b="1" i="1" smtClean="0">
                        <a:latin typeface="Cambria Math"/>
                      </a:rPr>
                      <m:t>.</m:t>
                    </m:r>
                    <m:r>
                      <a:rPr lang="es-CO" sz="2000" b="1" i="1" smtClean="0">
                        <a:latin typeface="Cambria Math"/>
                      </a:rPr>
                      <m:t>𝟔𝟔𝟔</m:t>
                    </m:r>
                  </m:oMath>
                </a14:m>
                <a:r>
                  <a:rPr lang="es-CO" sz="2200" dirty="0" smtClean="0"/>
                  <a:t>…</a:t>
                </a:r>
                <a:r>
                  <a:rPr lang="es-CO" sz="2200" b="1" dirty="0" smtClean="0"/>
                  <a:t> </a:t>
                </a:r>
                <a:r>
                  <a:rPr lang="es-CO" sz="2200" dirty="0" smtClean="0"/>
                  <a:t>de la población mundial bajo </a:t>
                </a:r>
                <a:r>
                  <a:rPr lang="es-CO" sz="2200" dirty="0" smtClean="0">
                    <a:latin typeface="Adobe Garamond Pro Bold" pitchFamily="18" charset="0"/>
                  </a:rPr>
                  <a:t>pobreza</a:t>
                </a:r>
                <a:endParaRPr lang="es-CO" sz="2200" dirty="0">
                  <a:latin typeface="Adobe Garamond Pro Bold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r>
                      <a:rPr lang="es-CO" sz="2000" i="1" smtClean="0">
                        <a:latin typeface="Cambria Math"/>
                      </a:rPr>
                      <m:t>6,000</m:t>
                    </m:r>
                  </m:oMath>
                </a14:m>
                <a:r>
                  <a:rPr lang="es-CO" sz="2200" dirty="0"/>
                  <a:t> </a:t>
                </a:r>
                <a:r>
                  <a:rPr lang="es-CO" sz="2200" dirty="0" smtClean="0"/>
                  <a:t>niños </a:t>
                </a:r>
                <a:r>
                  <a:rPr lang="es-CO" sz="2200" dirty="0" smtClean="0">
                    <a:latin typeface="Adobe Garamond Pro Bold" pitchFamily="18" charset="0"/>
                  </a:rPr>
                  <a:t>mueren</a:t>
                </a:r>
                <a:r>
                  <a:rPr lang="es-CO" sz="2200" dirty="0" smtClean="0"/>
                  <a:t> al día por falta de </a:t>
                </a:r>
                <a:r>
                  <a:rPr lang="es-CO" sz="2200" dirty="0" smtClean="0">
                    <a:latin typeface="Adobe Garamond Pro Bold" pitchFamily="18" charset="0"/>
                  </a:rPr>
                  <a:t>agua</a:t>
                </a:r>
                <a:endParaRPr lang="es-CO" sz="2200" dirty="0">
                  <a:latin typeface="Adobe Garamond Pro Bold" pitchFamily="18" charset="0"/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latin typeface="Adobe Garamond Pro Bold" pitchFamily="18" charset="0"/>
                  </a:rPr>
                  <a:t>violencia</a:t>
                </a:r>
                <a:r>
                  <a:rPr lang="es-CO" sz="2200" b="1" dirty="0" smtClean="0"/>
                  <a:t> </a:t>
                </a:r>
                <a:r>
                  <a:rPr lang="es-CO" sz="2200" dirty="0" smtClean="0"/>
                  <a:t>y </a:t>
                </a:r>
                <a:r>
                  <a:rPr lang="es-CO" sz="2200" dirty="0" smtClean="0">
                    <a:latin typeface="Adobe Garamond Pro Bold" pitchFamily="18" charset="0"/>
                  </a:rPr>
                  <a:t>terror</a:t>
                </a:r>
                <a:r>
                  <a:rPr lang="es-CO" sz="2200" dirty="0" smtClean="0"/>
                  <a:t>…</a:t>
                </a:r>
                <a:endParaRPr lang="es-CO" sz="2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43400"/>
                <a:ext cx="9144000" cy="1785104"/>
              </a:xfrm>
              <a:prstGeom prst="rect">
                <a:avLst/>
              </a:prstGeom>
              <a:blipFill rotWithShape="1">
                <a:blip r:embed="rId2"/>
                <a:stretch>
                  <a:fillRect b="-4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1219200" y="1524000"/>
            <a:ext cx="7178040" cy="1110312"/>
            <a:chOff x="746760" y="1679967"/>
            <a:chExt cx="7178040" cy="1110312"/>
          </a:xfrm>
        </p:grpSpPr>
        <p:pic>
          <p:nvPicPr>
            <p:cNvPr id="2051" name="Picture 3" descr="C:\Users\cepuente\Documents\BOOKS\The Fig Tree and the Bell\TED_TALKS\Talk 1\times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814575"/>
              <a:ext cx="3657600" cy="97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C:\Users\cepuente\Documents\BOOKS\The Fig Tree and the Bell\TED_TALKS\Talk 1\times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" y="1679967"/>
              <a:ext cx="3291840" cy="983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60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¿Un sistema óptimo?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3886200"/>
            <a:ext cx="6477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el 5, 10, 20 y 40% de las espinas más grandes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contienen el 57, 70, 84 y 95% de la plastilina</a:t>
            </a:r>
            <a:endParaRPr lang="es-CO" sz="22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524000"/>
            <a:ext cx="5120640" cy="2032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20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63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42170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A partir de la complejidad:</a:t>
            </a:r>
          </a:p>
          <a:p>
            <a:pPr algn="ctr"/>
            <a:endParaRPr lang="es-CO" sz="2800" dirty="0" smtClean="0"/>
          </a:p>
          <a:p>
            <a:pPr algn="ctr"/>
            <a:r>
              <a:rPr lang="es-CO" sz="2400" dirty="0" smtClean="0">
                <a:latin typeface="+mj-lt"/>
              </a:rPr>
              <a:t>turbulencia</a:t>
            </a:r>
            <a:r>
              <a:rPr lang="es-CO" sz="2400" dirty="0"/>
              <a:t>:</a:t>
            </a:r>
            <a:r>
              <a:rPr lang="es-CO" sz="2400" dirty="0" smtClean="0"/>
              <a:t> </a:t>
            </a:r>
            <a:r>
              <a:rPr lang="es-CO" sz="2400" dirty="0" smtClean="0">
                <a:latin typeface="Adobe Garamond Pro" pitchFamily="18" charset="0"/>
              </a:rPr>
              <a:t>la esencia de lo </a:t>
            </a:r>
            <a:r>
              <a:rPr lang="es-CO" sz="2400" dirty="0" smtClean="0"/>
              <a:t>lineal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+mj-lt"/>
              </a:rPr>
              <a:t>caos: </a:t>
            </a:r>
            <a:r>
              <a:rPr lang="es-CO" sz="2400" dirty="0" smtClean="0">
                <a:latin typeface="Adobe Garamond Pro" pitchFamily="18" charset="0"/>
              </a:rPr>
              <a:t>lo maligno de la </a:t>
            </a:r>
            <a:r>
              <a:rPr lang="es-CO" sz="2400" dirty="0" smtClean="0"/>
              <a:t>no-linealidad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+mj-lt"/>
              </a:rPr>
              <a:t>leyes de potencia</a:t>
            </a:r>
            <a:r>
              <a:rPr lang="es-CO" sz="2400" dirty="0" smtClean="0">
                <a:latin typeface="Adobe Garamond Pro" pitchFamily="18" charset="0"/>
              </a:rPr>
              <a:t>: un remedo de lo </a:t>
            </a:r>
            <a:r>
              <a:rPr lang="es-CO" sz="2400" dirty="0" smtClean="0"/>
              <a:t>lineal</a:t>
            </a:r>
          </a:p>
          <a:p>
            <a:pPr algn="ctr"/>
            <a:endParaRPr lang="es-CO" sz="2400" dirty="0" smtClean="0">
              <a:latin typeface="Adobe Garamond Pro" pitchFamily="18" charset="0"/>
            </a:endParaRPr>
          </a:p>
          <a:p>
            <a:pPr algn="ctr"/>
            <a:r>
              <a:rPr lang="es-CO" sz="2400" dirty="0" smtClean="0">
                <a:latin typeface="+mj-lt"/>
              </a:rPr>
              <a:t>transformaciones fractales positivas</a:t>
            </a:r>
            <a:r>
              <a:rPr lang="es-CO" sz="2400" dirty="0" smtClean="0">
                <a:latin typeface="Adobe Garamond Pro" pitchFamily="18" charset="0"/>
              </a:rPr>
              <a:t>: lo lineal sublimado</a:t>
            </a:r>
          </a:p>
        </p:txBody>
      </p:sp>
    </p:spTree>
    <p:extLst>
      <p:ext uri="{BB962C8B-B14F-4D97-AF65-F5344CB8AC3E}">
        <p14:creationId xmlns:p14="http://schemas.microsoft.com/office/powerpoint/2010/main" val="21109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¿Un sistema óptimo?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3886200"/>
            <a:ext cx="6477000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el 5, 10, 20 y 40% de las espinas más grandes</a:t>
            </a:r>
          </a:p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contienen el 57, 70, 84 y 95% de la plastilina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524000"/>
            <a:ext cx="5120640" cy="2032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0150" y="4876800"/>
            <a:ext cx="67437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esto se acerca a </a:t>
            </a:r>
            <a:r>
              <a:rPr lang="es-CO" sz="2200" dirty="0" smtClean="0">
                <a:latin typeface="Adobe Garamond Pro Bold" pitchFamily="18" charset="0"/>
              </a:rPr>
              <a:t>Estados Unidos</a:t>
            </a:r>
            <a:r>
              <a:rPr lang="es-CO" sz="2200" dirty="0" smtClean="0"/>
              <a:t>: 59, 71, 84 and 95%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20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80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¿Un sistema óptimo?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0" y="3886200"/>
            <a:ext cx="6477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 5, 10, 20 y 40% de las espinas más grandes</a:t>
            </a:r>
          </a:p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contienen el 57, 70, 84 y 95% de la plastilina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524000"/>
            <a:ext cx="5120640" cy="2032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0150" y="4876800"/>
            <a:ext cx="67437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esto se acerca a </a:t>
            </a:r>
            <a:r>
              <a:rPr lang="es-CO" sz="2200" dirty="0" smtClean="0">
                <a:latin typeface="Adobe Garamond Pro Bold" pitchFamily="18" charset="0"/>
              </a:rPr>
              <a:t>Estados Unidos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59, 71, 84 and 95%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Adobe Garamond Pro Bold" pitchFamily="18" charset="0"/>
              </a:rPr>
              <a:t>… </a:t>
            </a:r>
            <a:r>
              <a:rPr lang="es-CO" sz="2200" dirty="0" smtClean="0"/>
              <a:t>como ambas cascadas </a:t>
            </a:r>
            <a:r>
              <a:rPr lang="es-CO" sz="2200" dirty="0" smtClean="0">
                <a:latin typeface="Adobe Garamond Pro Bold" pitchFamily="18" charset="0"/>
              </a:rPr>
              <a:t>disipan</a:t>
            </a:r>
            <a:r>
              <a:rPr lang="es-CO" sz="2200" b="1" dirty="0" smtClean="0"/>
              <a:t> </a:t>
            </a:r>
            <a:r>
              <a:rPr lang="es-CO" sz="2200" dirty="0" smtClean="0"/>
              <a:t>la energía,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al seguirlas, ellas nos llevan a </a:t>
            </a:r>
            <a:r>
              <a:rPr lang="es-CO" sz="2200" i="1" dirty="0" smtClean="0"/>
              <a:t>morder el polvo…</a:t>
            </a:r>
            <a:endParaRPr lang="es-CO" sz="2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187354"/>
                <a:ext cx="1219200" cy="400110"/>
              </a:xfrm>
              <a:prstGeom prst="rect">
                <a:avLst/>
              </a:prstGeom>
              <a:blipFill rotWithShape="1">
                <a:blip r:embed="rId3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/>
                        </a:rPr>
                        <m:t> = 20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3187354"/>
                <a:ext cx="1295400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69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Código de sentido común para la paz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0" y="1371600"/>
            <a:ext cx="66294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invierta la dirección de la cascada para </a:t>
            </a:r>
            <a:r>
              <a:rPr lang="es-CO" sz="2200" dirty="0" smtClean="0">
                <a:latin typeface="+mj-lt"/>
              </a:rPr>
              <a:t>reparar</a:t>
            </a:r>
            <a:r>
              <a:rPr lang="es-CO" sz="2200" dirty="0" smtClean="0"/>
              <a:t> lo </a:t>
            </a:r>
            <a:r>
              <a:rPr lang="es-CO" sz="2200" dirty="0" smtClean="0">
                <a:latin typeface="+mj-lt"/>
              </a:rPr>
              <a:t>roto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viva a números de Reynolds bajos para evitar la </a:t>
            </a:r>
            <a:r>
              <a:rPr lang="es-CO" sz="2200" dirty="0" smtClean="0">
                <a:latin typeface="Adobe Garamond Pro Bold" pitchFamily="18" charset="0"/>
              </a:rPr>
              <a:t>violencia</a:t>
            </a:r>
          </a:p>
          <a:p>
            <a:pPr algn="ctr">
              <a:lnSpc>
                <a:spcPct val="125000"/>
              </a:lnSpc>
            </a:pPr>
            <a:r>
              <a:rPr lang="es-CO" sz="2200" i="1" dirty="0" smtClean="0"/>
              <a:t>corte montañas y rellene valles</a:t>
            </a:r>
            <a:r>
              <a:rPr lang="es-CO" sz="2200" dirty="0" smtClean="0"/>
              <a:t> para restaurar la </a:t>
            </a:r>
            <a:r>
              <a:rPr lang="es-CO" sz="2200" dirty="0" smtClean="0">
                <a:latin typeface="Adobe Garamond Pro Bold" pitchFamily="18" charset="0"/>
              </a:rPr>
              <a:t>unidad</a:t>
            </a:r>
            <a:endParaRPr lang="es-CO" sz="22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Código de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sentido común para la paz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7300" y="1371600"/>
            <a:ext cx="66294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invierta la dirección de la cascada para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reparar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roto</a:t>
            </a:r>
          </a:p>
          <a:p>
            <a:pPr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viva a números de Reynolds bajos para evitar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violencia</a:t>
            </a:r>
          </a:p>
          <a:p>
            <a:pPr algn="ctr">
              <a:lnSpc>
                <a:spcPct val="125000"/>
              </a:lnSpc>
            </a:pP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corte montañas y rellene valles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para restaurar la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unidad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467100" y="5634335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𝟏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latin typeface="Cambria Math"/>
                        </a:rPr>
                        <m:t>𝟎</m:t>
                      </m:r>
                      <m:r>
                        <a:rPr lang="en-US" sz="2400" b="1" i="1" smtClean="0">
                          <a:latin typeface="Cambria Math"/>
                        </a:rPr>
                        <m:t>.</m:t>
                      </m:r>
                      <m:r>
                        <a:rPr lang="en-US" sz="2400" b="1" i="1" smtClean="0">
                          <a:latin typeface="Cambria Math"/>
                        </a:rPr>
                        <m:t>𝟗𝟗𝟗</m:t>
                      </m:r>
                      <m:r>
                        <a:rPr lang="en-US" sz="2400" b="0" i="0" smtClean="0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0" y="5634335"/>
                <a:ext cx="2209800" cy="4616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484120" y="2895600"/>
            <a:ext cx="4754880" cy="2286000"/>
            <a:chOff x="2484120" y="3048000"/>
            <a:chExt cx="4754880" cy="2286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120" y="3370411"/>
              <a:ext cx="4754880" cy="1963589"/>
            </a:xfrm>
            <a:prstGeom prst="rect">
              <a:avLst/>
            </a:prstGeom>
          </p:spPr>
        </p:pic>
        <p:pic>
          <p:nvPicPr>
            <p:cNvPr id="1026" name="Picture 2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35" y="4095750"/>
              <a:ext cx="292608" cy="29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6415" y="4293870"/>
              <a:ext cx="109728" cy="10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838700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450" y="5117626"/>
              <a:ext cx="18288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75" y="5122545"/>
              <a:ext cx="18288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epuente\Documents\BOOKS\The Fig Tree and the Bell\TED_TALKS\Talk 1\dizzy\999.gif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100" y="5248275"/>
              <a:ext cx="64008" cy="6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epuente\Documents\BOOKS\The Fig Tree and the Bell\TED_TALKS\Talk 1\zer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959" y="3431388"/>
              <a:ext cx="182880" cy="182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701540" y="3048000"/>
              <a:ext cx="20040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RECONCILIACIÓN</a:t>
              </a:r>
              <a:endParaRPr lang="en-US" sz="1600" dirty="0"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239000" y="3962400"/>
            <a:ext cx="38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AMOR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40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074313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dobe Garamond Pro Bold" pitchFamily="18" charset="0"/>
              </a:rPr>
              <a:t>50-50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	      					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              </a:t>
            </a:r>
            <a:r>
              <a:rPr lang="es-CO" sz="2200" dirty="0" smtClean="0">
                <a:latin typeface="Adobe Garamond Pro Bold" pitchFamily="18" charset="0"/>
              </a:rPr>
              <a:t>sin huecos</a:t>
            </a:r>
            <a:endParaRPr lang="en-US" sz="2200" dirty="0">
              <a:latin typeface="Adobe Garamond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778913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 smtClean="0"/>
              <a:t>nivel </a:t>
            </a:r>
            <a:r>
              <a:rPr lang="es-CO" sz="2200" dirty="0" smtClean="0">
                <a:latin typeface="+mj-lt"/>
              </a:rPr>
              <a:t>cero</a:t>
            </a:r>
            <a:endParaRPr lang="es-CO" sz="2200" dirty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" y="1645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25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86200"/>
            <a:ext cx="914400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/>
              <a:t>sólo una condición </a:t>
            </a:r>
            <a:r>
              <a:rPr lang="es-CO" sz="2200" dirty="0">
                <a:latin typeface="Adobe Garamond Pro Bold" pitchFamily="18" charset="0"/>
              </a:rPr>
              <a:t>recta </a:t>
            </a:r>
            <a:r>
              <a:rPr lang="es-CO" sz="2200" dirty="0"/>
              <a:t>y </a:t>
            </a:r>
            <a:r>
              <a:rPr lang="es-CO" sz="2200" dirty="0">
                <a:latin typeface="Adobe Garamond Pro Bold" pitchFamily="18" charset="0"/>
              </a:rPr>
              <a:t>sólida </a:t>
            </a:r>
            <a:r>
              <a:rPr lang="es-CO" sz="2200" dirty="0"/>
              <a:t>sin </a:t>
            </a:r>
            <a:r>
              <a:rPr lang="es-CO" sz="2200" dirty="0">
                <a:latin typeface="Adobe Garamond Pro Bold" pitchFamily="18" charset="0"/>
              </a:rPr>
              <a:t>espinas</a:t>
            </a:r>
            <a:r>
              <a:rPr lang="es-CO" sz="2200" dirty="0"/>
              <a:t> ni </a:t>
            </a:r>
            <a:r>
              <a:rPr lang="es-CO" sz="2200" dirty="0" smtClean="0">
                <a:latin typeface="Adobe Garamond Pro Bold" pitchFamily="18" charset="0"/>
              </a:rPr>
              <a:t>polvo</a:t>
            </a:r>
            <a:endParaRPr lang="es-CO" sz="2200" dirty="0" smtClean="0"/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Nuestro Señor Jesucristo</a:t>
            </a: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</a:rPr>
              <a:t>el camino, la verdad y la vida</a:t>
            </a:r>
            <a:endParaRPr lang="es-CO" sz="2200" i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3074313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dobe Garamond Pro Bold" pitchFamily="18" charset="0"/>
              </a:rPr>
              <a:t>50-50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	      					               </a:t>
            </a:r>
            <a:r>
              <a:rPr lang="es-CO" sz="2200" dirty="0">
                <a:latin typeface="Adobe Garamond Pro Bold" pitchFamily="18" charset="0"/>
              </a:rPr>
              <a:t>sin huecos</a:t>
            </a:r>
            <a:endParaRPr lang="en-US" sz="2200" dirty="0">
              <a:latin typeface="Adobe Garamond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778913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nivel </a:t>
            </a:r>
            <a:r>
              <a:rPr lang="es-CO" sz="2200" dirty="0">
                <a:latin typeface="+mj-lt"/>
              </a:rPr>
              <a:t>cero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" y="1645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350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8620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sólo una condición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recta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sólida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espinas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ni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polvo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Nuestro Señor Jesucristo</a:t>
            </a: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camino, la verdad y la vida</a:t>
            </a:r>
            <a:endParaRPr lang="es-CO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>
                <a:solidFill>
                  <a:prstClr val="black"/>
                </a:solidFill>
              </a:rPr>
              <a:t>¡</a:t>
            </a:r>
            <a:r>
              <a:rPr lang="es-CO" sz="2200" i="1" u="sng" dirty="0">
                <a:solidFill>
                  <a:prstClr val="black"/>
                </a:solidFill>
              </a:rPr>
              <a:t>la</a:t>
            </a:r>
            <a:r>
              <a:rPr lang="es-CO" sz="2200" i="1" dirty="0">
                <a:solidFill>
                  <a:prstClr val="black"/>
                </a:solidFill>
              </a:rPr>
              <a:t> hipotenusa </a:t>
            </a:r>
            <a:r>
              <a:rPr lang="es-CO" sz="2200" dirty="0">
                <a:solidFill>
                  <a:prstClr val="black"/>
                </a:solidFill>
              </a:rPr>
              <a:t>es </a:t>
            </a:r>
            <a:r>
              <a:rPr lang="es-CO" sz="2200" dirty="0" smtClean="0">
                <a:solidFill>
                  <a:prstClr val="black"/>
                </a:solidFill>
              </a:rPr>
              <a:t>en verdad el </a:t>
            </a:r>
            <a:r>
              <a:rPr lang="es-CO" sz="2200" dirty="0">
                <a:solidFill>
                  <a:prstClr val="black"/>
                </a:solidFill>
              </a:rPr>
              <a:t>camino de la </a:t>
            </a:r>
            <a:r>
              <a:rPr lang="es-CO" sz="2200" i="1" dirty="0">
                <a:solidFill>
                  <a:prstClr val="black"/>
                </a:solidFill>
              </a:rPr>
              <a:t>paz</a:t>
            </a:r>
            <a:r>
              <a:rPr lang="es-CO" sz="2200" i="1" dirty="0" smtClean="0">
                <a:solidFill>
                  <a:prstClr val="black"/>
                </a:solidFill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0" y="3074313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dobe Garamond Pro Bold" pitchFamily="18" charset="0"/>
              </a:rPr>
              <a:t>50-50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	      					               </a:t>
            </a:r>
            <a:r>
              <a:rPr lang="es-CO" sz="2200" dirty="0">
                <a:latin typeface="Adobe Garamond Pro Bold" pitchFamily="18" charset="0"/>
              </a:rPr>
              <a:t>sin huecos</a:t>
            </a:r>
            <a:endParaRPr lang="en-US" sz="2200" dirty="0">
              <a:latin typeface="Adobe Garamond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778913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nivel </a:t>
            </a:r>
            <a:r>
              <a:rPr lang="es-CO" sz="2200" dirty="0">
                <a:latin typeface="+mj-lt"/>
              </a:rPr>
              <a:t>cero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" y="1645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7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86200"/>
            <a:ext cx="9144000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sólo una condición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recta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sólida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espinas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ni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polvo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Nuestro Señor Jesucristo</a:t>
            </a: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camino, la verdad y la vida</a:t>
            </a:r>
            <a:endParaRPr lang="es-CO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</a:t>
            </a:r>
            <a:r>
              <a:rPr lang="es-CO" sz="22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</a:t>
            </a: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hipotenusa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verdad 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camino de la </a:t>
            </a: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paz</a:t>
            </a:r>
            <a:r>
              <a:rPr lang="es-CO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… </a:t>
            </a:r>
            <a:r>
              <a:rPr lang="es-CO" sz="2200" dirty="0" smtClean="0">
                <a:solidFill>
                  <a:prstClr val="black"/>
                </a:solidFill>
              </a:rPr>
              <a:t>humildemente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rectiﬁque</a:t>
            </a:r>
            <a:r>
              <a:rPr lang="es-CO" sz="2200" dirty="0" smtClean="0">
                <a:solidFill>
                  <a:prstClr val="black"/>
                </a:solidFill>
              </a:rPr>
              <a:t> y </a:t>
            </a:r>
            <a:r>
              <a:rPr lang="es-CO" sz="2200" dirty="0" smtClean="0">
                <a:solidFill>
                  <a:prstClr val="black"/>
                </a:solidFill>
                <a:latin typeface="Adobe Garamond Pro Bold" pitchFamily="18" charset="0"/>
              </a:rPr>
              <a:t>ame </a:t>
            </a:r>
            <a:r>
              <a:rPr lang="es-CO" sz="2200" dirty="0" smtClean="0">
                <a:solidFill>
                  <a:prstClr val="black"/>
                </a:solidFill>
              </a:rPr>
              <a:t>a Dios y a todos para hallar el </a:t>
            </a:r>
            <a:r>
              <a:rPr lang="es-CO" sz="2200" dirty="0" smtClean="0">
                <a:solidFill>
                  <a:prstClr val="black"/>
                </a:solidFill>
                <a:latin typeface="+mj-lt"/>
              </a:rPr>
              <a:t>gozo</a:t>
            </a:r>
            <a:endParaRPr lang="es-CO" sz="2200" dirty="0">
              <a:solidFill>
                <a:prstClr val="black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0" y="3074313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dobe Garamond Pro Bold" pitchFamily="18" charset="0"/>
              </a:rPr>
              <a:t>50-50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	      					               </a:t>
            </a:r>
            <a:r>
              <a:rPr lang="es-CO" sz="2200" dirty="0">
                <a:latin typeface="Adobe Garamond Pro Bold" pitchFamily="18" charset="0"/>
              </a:rPr>
              <a:t>sin huecos</a:t>
            </a:r>
            <a:endParaRPr lang="en-US" sz="2200" dirty="0">
              <a:latin typeface="Adobe Garamond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778913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nivel </a:t>
            </a:r>
            <a:r>
              <a:rPr lang="es-CO" sz="2200" dirty="0">
                <a:latin typeface="+mj-lt"/>
              </a:rPr>
              <a:t>cero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" y="1645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6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única solución geométrica</a:t>
            </a:r>
            <a:endParaRPr lang="es-CO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741146"/>
            <a:ext cx="5120640" cy="1687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886200"/>
            <a:ext cx="9144000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sólo una condición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recta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sólida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espinas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ni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polvo</a:t>
            </a:r>
            <a:endParaRPr lang="es-CO" sz="22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prstClr val="black"/>
                </a:solidFill>
                <a:latin typeface="+mj-lt"/>
              </a:rPr>
              <a:t>Nuestro Señor Jesucristo</a:t>
            </a:r>
          </a:p>
          <a:p>
            <a:pPr lvl="0" algn="ctr">
              <a:lnSpc>
                <a:spcPct val="125000"/>
              </a:lnSpc>
            </a:pPr>
            <a:r>
              <a:rPr lang="es-CO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camino, la verdad y la vida</a:t>
            </a:r>
            <a:endParaRPr lang="es-CO" sz="2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0" algn="ctr">
              <a:lnSpc>
                <a:spcPct val="125000"/>
              </a:lnSpc>
            </a:pP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</a:t>
            </a:r>
            <a:r>
              <a:rPr lang="es-CO" sz="2200" i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</a:t>
            </a: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hipotenusa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 verdad 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camino de la </a:t>
            </a:r>
            <a:r>
              <a:rPr lang="es-CO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paz</a:t>
            </a:r>
            <a:r>
              <a:rPr lang="es-CO" sz="2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…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humildemente </a:t>
            </a:r>
            <a:r>
              <a:rPr lang="es-CO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rectiﬁque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y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ame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Dios y a todos para hallar 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/>
              </a:rPr>
              <a:t>gozo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0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845" y="1468598"/>
                <a:ext cx="1051955" cy="43640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76875" y="2266890"/>
                <a:ext cx="9264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𝑋</m:t>
                      </m:r>
                      <m:r>
                        <a:rPr lang="en-US" sz="20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875" y="2266890"/>
                <a:ext cx="92640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09600" y="3074313"/>
            <a:ext cx="845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Adobe Garamond Pro Bold" pitchFamily="18" charset="0"/>
              </a:rPr>
              <a:t>50-50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 Bold" pitchFamily="18" charset="0"/>
              </a:rPr>
              <a:t>	      					               </a:t>
            </a:r>
            <a:r>
              <a:rPr lang="es-CO" sz="2200" dirty="0">
                <a:latin typeface="Adobe Garamond Pro Bold" pitchFamily="18" charset="0"/>
              </a:rPr>
              <a:t>sin huecos</a:t>
            </a:r>
            <a:endParaRPr lang="en-US" sz="2200" dirty="0">
              <a:latin typeface="Adobe Garamond Pro Bol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1778913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dirty="0"/>
              <a:t>nivel </a:t>
            </a:r>
            <a:r>
              <a:rPr lang="es-CO" sz="2200" dirty="0">
                <a:latin typeface="+mj-lt"/>
              </a:rPr>
              <a:t>cero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" y="1645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7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1. De </a:t>
            </a:r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turbulencia a la esencia de lo </a:t>
            </a:r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lineal</a:t>
            </a:r>
          </a:p>
          <a:p>
            <a:pPr algn="ctr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o</a:t>
            </a:r>
          </a:p>
          <a:p>
            <a:pPr algn="ctr"/>
            <a:endParaRPr lang="es-C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hipotenusa: el único camino de la paz</a:t>
            </a:r>
            <a:endParaRPr lang="es-CO" sz="3000" dirty="0" smtClean="0"/>
          </a:p>
        </p:txBody>
      </p:sp>
    </p:spTree>
    <p:extLst>
      <p:ext uri="{BB962C8B-B14F-4D97-AF65-F5344CB8AC3E}">
        <p14:creationId xmlns:p14="http://schemas.microsoft.com/office/powerpoint/2010/main" val="4113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invitación veraz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5" y="1509604"/>
            <a:ext cx="2130552" cy="24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0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invitación veraz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5" y="1509604"/>
            <a:ext cx="2130552" cy="2433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3943350"/>
            <a:ext cx="2441448" cy="21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invitación veraz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9200" y="5732652"/>
            <a:ext cx="2362200" cy="439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 smtClean="0"/>
              <a:t>hacia el </a:t>
            </a:r>
            <a:r>
              <a:rPr lang="es-CO" sz="2200" dirty="0" smtClean="0">
                <a:latin typeface="Adobe Garamond Pro Bold" pitchFamily="18" charset="0"/>
              </a:rPr>
              <a:t>Origen</a:t>
            </a:r>
            <a:r>
              <a:rPr lang="es-CO" sz="2200" dirty="0" smtClean="0"/>
              <a:t>…</a:t>
            </a:r>
            <a:endParaRPr lang="es-CO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35" y="1509604"/>
            <a:ext cx="2130552" cy="2433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3943350"/>
            <a:ext cx="2441448" cy="21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equilibrio es un punto improbable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9150" y="4419600"/>
            <a:ext cx="7505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es </a:t>
            </a:r>
            <a:r>
              <a:rPr lang="es-CO" sz="2200" dirty="0" smtClean="0">
                <a:latin typeface="Adobe Garamond Pro Bold" pitchFamily="18" charset="0"/>
              </a:rPr>
              <a:t>hipocresía</a:t>
            </a:r>
            <a:r>
              <a:rPr lang="es-CO" sz="2200" b="1" dirty="0" smtClean="0"/>
              <a:t> </a:t>
            </a:r>
            <a:r>
              <a:rPr lang="es-CO" sz="2200" dirty="0" smtClean="0"/>
              <a:t>el juzgar si estamos “lejos” de </a:t>
            </a:r>
            <a:r>
              <a:rPr lang="es-CO" sz="2200" i="1" u="sng" dirty="0" smtClean="0"/>
              <a:t>el</a:t>
            </a:r>
            <a:r>
              <a:rPr lang="es-CO" sz="2200" i="1" dirty="0" smtClean="0"/>
              <a:t> punto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para un número </a:t>
            </a:r>
            <a:r>
              <a:rPr lang="es-CO" sz="2200" dirty="0" smtClean="0">
                <a:latin typeface="Adobe Garamond Pro Bold" pitchFamily="18" charset="0"/>
              </a:rPr>
              <a:t>ﬁnito</a:t>
            </a:r>
            <a:r>
              <a:rPr lang="es-CO" sz="2200" b="1" dirty="0" smtClean="0"/>
              <a:t> </a:t>
            </a:r>
            <a:r>
              <a:rPr lang="es-CO" sz="2200" dirty="0" smtClean="0"/>
              <a:t>de niveles se halla una </a:t>
            </a:r>
            <a:r>
              <a:rPr lang="es-CO" sz="2200" dirty="0" err="1"/>
              <a:t>superﬁcie</a:t>
            </a:r>
            <a:r>
              <a:rPr lang="es-CO" sz="2200" dirty="0"/>
              <a:t> </a:t>
            </a:r>
            <a:r>
              <a:rPr lang="es-CO" sz="2200" dirty="0" smtClean="0"/>
              <a:t>convexa: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</a:t>
            </a:r>
            <a:r>
              <a:rPr lang="es-CO" sz="2200" dirty="0" smtClean="0">
                <a:latin typeface="Adobe Garamond Pro Bold" pitchFamily="18" charset="0"/>
              </a:rPr>
              <a:t> balance</a:t>
            </a:r>
            <a:r>
              <a:rPr lang="es-CO" sz="2200" b="1" dirty="0" smtClean="0"/>
              <a:t> </a:t>
            </a:r>
            <a:r>
              <a:rPr lang="es-CO" sz="2200" dirty="0" smtClean="0"/>
              <a:t>se halla fácilmente con la ayuda de la </a:t>
            </a:r>
            <a:r>
              <a:rPr lang="es-CO" sz="2200" b="1" dirty="0" smtClean="0">
                <a:latin typeface="Adobe Garamond Pro Bold" pitchFamily="18" charset="0"/>
              </a:rPr>
              <a:t>gravedad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en verdad existe </a:t>
            </a:r>
            <a:r>
              <a:rPr lang="es-CO" sz="2200" dirty="0" smtClean="0">
                <a:latin typeface="Adobe Garamond Pro Bold" pitchFamily="18" charset="0"/>
              </a:rPr>
              <a:t>oscuridad </a:t>
            </a:r>
            <a:r>
              <a:rPr lang="es-CO" sz="2200" dirty="0" smtClean="0"/>
              <a:t>entre el </a:t>
            </a:r>
            <a:r>
              <a:rPr lang="es-CO" sz="2200" dirty="0" smtClean="0">
                <a:latin typeface="Adobe Garamond Pro Bold" pitchFamily="18" charset="0"/>
              </a:rPr>
              <a:t>6</a:t>
            </a:r>
            <a:r>
              <a:rPr lang="es-CO" sz="2200" b="1" dirty="0" smtClean="0"/>
              <a:t> </a:t>
            </a:r>
            <a:r>
              <a:rPr lang="es-CO" sz="2200" dirty="0" smtClean="0"/>
              <a:t>y el </a:t>
            </a:r>
            <a:r>
              <a:rPr lang="es-CO" sz="2200" dirty="0" smtClean="0">
                <a:latin typeface="Adobe Garamond Pro Bold" pitchFamily="18" charset="0"/>
              </a:rPr>
              <a:t>9</a:t>
            </a:r>
            <a:r>
              <a:rPr lang="es-CO" sz="2200" dirty="0" smtClean="0"/>
              <a:t>…</a:t>
            </a:r>
            <a:endParaRPr lang="es-CO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009900" y="1504890"/>
            <a:ext cx="3048000" cy="2686110"/>
            <a:chOff x="3009900" y="1447800"/>
            <a:chExt cx="3048000" cy="2686110"/>
          </a:xfrm>
        </p:grpSpPr>
        <p:pic>
          <p:nvPicPr>
            <p:cNvPr id="3074" name="Picture 2" descr="C:\Users\cepuente\Documents\BOOKS\The Fig Tree and the Bell\TED_TALKS\Talk 1\square_of_possibiliti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720" y="1524000"/>
              <a:ext cx="2194560" cy="219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086100" y="3733800"/>
                  <a:ext cx="29718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/>
                          </a:rPr>
                          <m:t>0</m:t>
                        </m:r>
                        <m:r>
                          <a:rPr lang="en-US" sz="2000" b="0" i="1" dirty="0" smtClean="0">
                            <a:latin typeface="Cambria Math"/>
                          </a:rPr>
                          <m:t>                 </m:t>
                        </m:r>
                        <m:r>
                          <a:rPr lang="en-US" sz="2000" b="0" i="1" dirty="0" smtClean="0">
                            <a:latin typeface="Cambria Math"/>
                          </a:rPr>
                          <m:t>𝑝</m:t>
                        </m:r>
                        <m:r>
                          <a:rPr lang="en-US" sz="2000" b="0" i="1" dirty="0" smtClean="0">
                            <a:latin typeface="Cambria Math"/>
                          </a:rPr>
                          <m:t>                1 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00" y="3733800"/>
                  <a:ext cx="2971800" cy="40011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009900" y="1447800"/>
                  <a:ext cx="463332" cy="23698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2000" b="0" dirty="0" smtClean="0"/>
                </a:p>
                <a:p>
                  <a:pPr/>
                  <a:r>
                    <a:rPr lang="en-US" sz="4400" b="0" dirty="0" smtClean="0"/>
                    <a:t/>
                  </a:r>
                  <a:br>
                    <a:rPr lang="en-US" sz="4400" b="0" dirty="0" smtClean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h</m:t>
                        </m:r>
                      </m:oMath>
                    </m:oMathPara>
                  </a14:m>
                  <a:endParaRPr lang="en-US" sz="2000" b="0" dirty="0" smtClean="0"/>
                </a:p>
                <a:p>
                  <a:pPr/>
                  <a:r>
                    <a:rPr lang="en-US" sz="4400" b="0" dirty="0" smtClean="0"/>
                    <a:t/>
                  </a:r>
                  <a:br>
                    <a:rPr lang="en-US" sz="4400" b="0" dirty="0" smtClean="0"/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9900" y="1447800"/>
                  <a:ext cx="463332" cy="236988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471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81200" y="1447800"/>
            <a:ext cx="5181600" cy="4704814"/>
            <a:chOff x="1371600" y="1676400"/>
            <a:chExt cx="5181600" cy="47048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1371600" y="1676400"/>
                  <a:ext cx="2324100" cy="47048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equilibrio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calma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rectitud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50-50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camino corto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reconciliación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integración, </a:t>
                  </a:r>
                  <a14:m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CO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s-CO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nary>
                    </m:oMath>
                  </a14:m>
                  <a:endParaRPr lang="es-CO" i="1" dirty="0" smtClean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completez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unidad</a:t>
                  </a:r>
                </a:p>
                <a:p>
                  <a:pPr algn="ctr">
                    <a:lnSpc>
                      <a:spcPct val="125000"/>
                    </a:lnSpc>
                  </a:pPr>
                  <a:endParaRPr lang="es-CO" sz="100" i="1" dirty="0" smtClean="0"/>
                </a:p>
                <a:p>
                  <a:pPr algn="ctr">
                    <a:lnSpc>
                      <a:spcPct val="12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i="1" smtClean="0">
                            <a:latin typeface="Cambria Math"/>
                          </a:rPr>
                          <m:t>1 = 0.999</m:t>
                        </m:r>
                        <m:r>
                          <a:rPr lang="es-CO" b="0" i="1" smtClean="0">
                            <a:latin typeface="Cambria Math"/>
                          </a:rPr>
                          <m:t>…</m:t>
                        </m:r>
                      </m:oMath>
                    </m:oMathPara>
                  </a14:m>
                  <a:endParaRPr lang="es-CO" i="1" dirty="0" smtClean="0"/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positivo, </a:t>
                  </a:r>
                  <a14:m>
                    <m:oMath xmlns:m="http://schemas.openxmlformats.org/officeDocument/2006/math">
                      <m:r>
                        <a:rPr lang="es-CO" i="1" smtClean="0">
                          <a:latin typeface="Cambria Math"/>
                        </a:rPr>
                        <m:t>+</m:t>
                      </m:r>
                    </m:oMath>
                  </a14:m>
                  <a:endParaRPr lang="es-CO" i="1" dirty="0" smtClean="0"/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al futuro</a:t>
                  </a:r>
                  <a:endParaRPr lang="es-CO" sz="2000" i="1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0" y="1676400"/>
                  <a:ext cx="2324100" cy="47048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r="-13386" b="-9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152900" y="1685925"/>
                  <a:ext cx="2400300" cy="46897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turbulencia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violencia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maldad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inequidad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camino largo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separación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división, </a:t>
                  </a:r>
                  <a14:m>
                    <m:oMath xmlns:m="http://schemas.openxmlformats.org/officeDocument/2006/math">
                      <m:r>
                        <a:rPr lang="es-CO" i="1" smtClean="0">
                          <a:solidFill>
                            <a:schemeClr val="tx1"/>
                          </a:solidFill>
                          <a:latin typeface="Cambria Math"/>
                        </a:rPr>
                        <m:t>$</m:t>
                      </m:r>
                    </m:oMath>
                  </a14:m>
                  <a:endParaRPr lang="es-CO" i="1" dirty="0" smtClean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endParaRPr lang="es-CO" sz="100" i="1" dirty="0" smtClean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>
                      <a:solidFill>
                        <a:schemeClr val="tx1"/>
                      </a:solidFill>
                    </a:rPr>
                    <a:t>vacío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polvo</a:t>
                  </a:r>
                </a:p>
                <a:p>
                  <a:pPr algn="ctr">
                    <a:lnSpc>
                      <a:spcPct val="12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CO" b="0" i="1" smtClean="0">
                            <a:latin typeface="Cambria Math"/>
                          </a:rPr>
                          <m:t>2/3</m:t>
                        </m:r>
                        <m:r>
                          <a:rPr lang="es-CO" i="1" smtClean="0">
                            <a:latin typeface="Cambria Math"/>
                          </a:rPr>
                          <m:t> = 0.</m:t>
                        </m:r>
                        <m:r>
                          <a:rPr lang="es-CO" b="0" i="1" smtClean="0">
                            <a:latin typeface="Cambria Math"/>
                          </a:rPr>
                          <m:t>666…</m:t>
                        </m:r>
                      </m:oMath>
                    </m:oMathPara>
                  </a14:m>
                  <a:endParaRPr lang="es-CO" i="1" dirty="0" smtClean="0"/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negativo, </a:t>
                  </a:r>
                  <a14:m>
                    <m:oMath xmlns:m="http://schemas.openxmlformats.org/officeDocument/2006/math">
                      <m:r>
                        <a:rPr lang="es-CO" i="1" smtClean="0">
                          <a:latin typeface="Cambria Math"/>
                        </a:rPr>
                        <m:t>−</m:t>
                      </m:r>
                    </m:oMath>
                  </a14:m>
                  <a:endParaRPr lang="es-CO" i="1" dirty="0" smtClean="0"/>
                </a:p>
                <a:p>
                  <a:pPr algn="ctr">
                    <a:lnSpc>
                      <a:spcPct val="125000"/>
                    </a:lnSpc>
                  </a:pPr>
                  <a:r>
                    <a:rPr lang="es-CO" sz="2000" i="1" dirty="0" smtClean="0"/>
                    <a:t>al pasado</a:t>
                  </a:r>
                  <a:endParaRPr lang="es-CO" sz="2000" i="1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2900" y="1685925"/>
                  <a:ext cx="2400300" cy="468974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C:\Users\cepuente\Documents\BOOKS\The Fig Tree and the Bell\Chaos\ccc_c2_fig24d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epuente\Documents\BOOKS\The Fig Tree and the Bell\Chaos\ccc_c2_fig24a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Caminos</a:t>
            </a:r>
            <a:endParaRPr lang="es-CO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38300" y="1447800"/>
            <a:ext cx="5867400" cy="5074595"/>
            <a:chOff x="1676400" y="1904999"/>
            <a:chExt cx="5867400" cy="5074595"/>
          </a:xfrm>
        </p:grpSpPr>
        <p:sp>
          <p:nvSpPr>
            <p:cNvPr id="3" name="TextBox 2"/>
            <p:cNvSpPr txBox="1"/>
            <p:nvPr/>
          </p:nvSpPr>
          <p:spPr>
            <a:xfrm>
              <a:off x="1676400" y="1904999"/>
              <a:ext cx="2743200" cy="4723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uno es el más largo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otro es en rectitud,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uno lleva a lo amargo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corto a la plenitud.</a:t>
              </a:r>
            </a:p>
            <a:p>
              <a:pPr algn="ctr">
                <a:lnSpc>
                  <a:spcPct val="114000"/>
                </a:lnSpc>
              </a:pPr>
              <a:endParaRPr lang="en-US" sz="1200" dirty="0" smtClean="0">
                <a:latin typeface="Adobe Garamond Pro" pitchFamily="18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recto lo une todo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en el otro hay división,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uno es humilde gozo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en el largo perdición.</a:t>
              </a:r>
            </a:p>
            <a:p>
              <a:pPr algn="ctr">
                <a:lnSpc>
                  <a:spcPct val="114000"/>
                </a:lnSpc>
              </a:pPr>
              <a:endParaRPr lang="en-US" sz="1200" dirty="0" smtClean="0">
                <a:latin typeface="Adobe Garamond Pro" pitchFamily="18" charset="0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El largo es agitado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y el otro es serenidad,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uno está lleno de espinas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y el corto regala paz.</a:t>
              </a:r>
              <a:endParaRPr lang="en-US" sz="2000" dirty="0">
                <a:solidFill>
                  <a:prstClr val="black"/>
                </a:solidFill>
                <a:latin typeface="Adobe Garamond Pro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800600" y="1905000"/>
              <a:ext cx="2743200" cy="5074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recto es carga liviana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otro genera sed,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uno es planicie santa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largo torcido y cruel.</a:t>
              </a:r>
            </a:p>
            <a:p>
              <a:pPr algn="ctr">
                <a:lnSpc>
                  <a:spcPct val="114000"/>
                </a:lnSpc>
              </a:pPr>
              <a:endParaRPr lang="en-US" sz="1200" dirty="0" smtClean="0">
                <a:latin typeface="Adobe Garamond Pro" pitchFamily="18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El largo es egoísta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otro con buen amor,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uno trae mala suerte</a:t>
              </a:r>
            </a:p>
            <a:p>
              <a:pPr algn="ctr">
                <a:lnSpc>
                  <a:spcPct val="114000"/>
                </a:lnSpc>
              </a:pPr>
              <a:r>
                <a:rPr lang="es-ES" sz="2000" dirty="0">
                  <a:latin typeface="Adobe Garamond Pro" pitchFamily="18" charset="0"/>
                </a:rPr>
                <a:t>y el corto sana el dolor</a:t>
              </a:r>
              <a:r>
                <a:rPr lang="es-ES" sz="2000" dirty="0" smtClean="0">
                  <a:latin typeface="Adobe Garamond Pro" pitchFamily="18" charset="0"/>
                </a:rPr>
                <a:t>.</a:t>
              </a:r>
            </a:p>
            <a:p>
              <a:pPr algn="ctr">
                <a:lnSpc>
                  <a:spcPct val="114000"/>
                </a:lnSpc>
              </a:pPr>
              <a:endParaRPr lang="es-ES" sz="1200" dirty="0" smtClean="0">
                <a:latin typeface="Adobe Garamond Pro" pitchFamily="18" charset="0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El recto es equilibrado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y el otro sin proporción,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el uno provee buen fruto: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sz="2000" dirty="0">
                  <a:solidFill>
                    <a:prstClr val="black"/>
                  </a:solidFill>
                  <a:latin typeface="Adobe Garamond Pro" pitchFamily="18" charset="0"/>
                </a:rPr>
                <a:t>y el largo es la decepción.</a:t>
              </a:r>
              <a:endParaRPr lang="en-US" sz="2000" dirty="0">
                <a:solidFill>
                  <a:prstClr val="black"/>
                </a:solidFill>
                <a:latin typeface="Adobe Garamond Pro" pitchFamily="18" charset="0"/>
              </a:endParaRPr>
            </a:p>
            <a:p>
              <a:pPr algn="ctr">
                <a:lnSpc>
                  <a:spcPct val="114000"/>
                </a:lnSpc>
              </a:pPr>
              <a:endParaRPr lang="es-ES" sz="1200" dirty="0">
                <a:latin typeface="Adobe Garamond Pro" pitchFamily="18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3992"/>
            <a:ext cx="72978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7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3840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2. Del caos, el maligno de la no-linealidad, al origen</a:t>
            </a:r>
          </a:p>
          <a:p>
            <a:pPr algn="ctr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o</a:t>
            </a:r>
          </a:p>
          <a:p>
            <a:pPr algn="ctr"/>
            <a:endParaRPr lang="es-C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Aprended una lección urgente de una higuera caótica</a:t>
            </a:r>
            <a:endParaRPr lang="es-CO" sz="3000" dirty="0" smtClean="0"/>
          </a:p>
        </p:txBody>
      </p:sp>
    </p:spTree>
    <p:extLst>
      <p:ext uri="{BB962C8B-B14F-4D97-AF65-F5344CB8AC3E}">
        <p14:creationId xmlns:p14="http://schemas.microsoft.com/office/powerpoint/2010/main" val="106999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higuera y las Sagradas Escrituras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72347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sz="2200" dirty="0"/>
              <a:t>Adán y Eva se cubren con hojas de la higuera (Gn 3:7)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/>
              <a:t>un </a:t>
            </a:r>
            <a:r>
              <a:rPr lang="es-CO" sz="2200" dirty="0"/>
              <a:t>símbolo de Israel conjuntamente con la vid (Os 2:14)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/>
              <a:t>el </a:t>
            </a:r>
            <a:r>
              <a:rPr lang="es-CO" sz="2200" dirty="0"/>
              <a:t>r</a:t>
            </a:r>
            <a:r>
              <a:rPr lang="es-CO" sz="2200" dirty="0" smtClean="0"/>
              <a:t>ey </a:t>
            </a:r>
            <a:r>
              <a:rPr lang="es-CO" sz="2200" dirty="0"/>
              <a:t>Ezequías es sanado por el profeta Isaías (Is 38:21</a:t>
            </a:r>
            <a:r>
              <a:rPr lang="es-CO" sz="2200" dirty="0" smtClean="0"/>
              <a:t>)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27769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higuera y las Sagradas Escrituras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72347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Adán y Eva se cubren con hojas de la higuera (Gn 3:7)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símbolo de Israel conjuntamente con la vid (Os 2:14)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</a:t>
            </a:r>
            <a:r>
              <a:rPr lang="es-CO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rey Ezequías es sanado por el profeta Isaías (Is 38:21)</a:t>
            </a:r>
          </a:p>
          <a:p>
            <a:pPr algn="ctr">
              <a:lnSpc>
                <a:spcPct val="200000"/>
              </a:lnSpc>
            </a:pPr>
            <a:r>
              <a:rPr lang="es-CO" sz="2200" dirty="0"/>
              <a:t>Natanael es visto bajo la higuera (Jn 1:47–51)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/>
              <a:t>la </a:t>
            </a:r>
            <a:r>
              <a:rPr lang="es-CO" sz="2200" dirty="0"/>
              <a:t>parábola de la higuera estéril (Lc 13:6–9)</a:t>
            </a:r>
          </a:p>
          <a:p>
            <a:pPr algn="ctr">
              <a:lnSpc>
                <a:spcPct val="200000"/>
              </a:lnSpc>
            </a:pPr>
            <a:r>
              <a:rPr lang="es-CO" sz="2200" dirty="0"/>
              <a:t>Jesús maldice una </a:t>
            </a:r>
            <a:r>
              <a:rPr lang="es-CO" sz="2200" dirty="0" smtClean="0"/>
              <a:t>higuera sin fruto </a:t>
            </a:r>
            <a:r>
              <a:rPr lang="es-CO" sz="2200" dirty="0"/>
              <a:t>(Mt 21:18–22, Mc 11:12–23)</a:t>
            </a:r>
          </a:p>
          <a:p>
            <a:pPr algn="ctr">
              <a:lnSpc>
                <a:spcPct val="200000"/>
              </a:lnSpc>
            </a:pPr>
            <a:r>
              <a:rPr lang="es-CO" sz="2200" dirty="0" smtClean="0"/>
              <a:t>la parábola </a:t>
            </a:r>
            <a:r>
              <a:rPr lang="es-CO" sz="2200" dirty="0"/>
              <a:t>de la higuera (Mc 13:28–31, Lc 21:29–33)</a:t>
            </a:r>
          </a:p>
        </p:txBody>
      </p:sp>
    </p:spTree>
    <p:extLst>
      <p:ext uri="{BB962C8B-B14F-4D97-AF65-F5344CB8AC3E}">
        <p14:creationId xmlns:p14="http://schemas.microsoft.com/office/powerpoint/2010/main" val="38315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60" y="1620480"/>
            <a:ext cx="2687277" cy="2687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teorema de Pitágoras</a:t>
            </a:r>
            <a:endParaRPr lang="es-CO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08206" y="5105400"/>
                <a:ext cx="4527586" cy="1059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b="0" dirty="0" smtClean="0"/>
              </a:p>
              <a:p>
                <a:pPr algn="ctr"/>
                <a:endParaRPr lang="en-US" sz="12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𝑎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𝑏</m:t>
                      </m:r>
                      <m:r>
                        <a:rPr lang="en-US" sz="2400" b="0" i="1" smtClean="0">
                          <a:latin typeface="Cambria Math"/>
                        </a:rPr>
                        <m:t>=1⇒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≈1.4142…</m:t>
                      </m:r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206" y="5105400"/>
                <a:ext cx="4527586" cy="10592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398713" y="4404623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ambria" pitchFamily="18" charset="0"/>
              </a:rPr>
              <a:t>a</a:t>
            </a:r>
            <a:endParaRPr lang="en-US" sz="2400" i="1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5807" y="2959811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ambria" pitchFamily="18" charset="0"/>
              </a:rPr>
              <a:t>b</a:t>
            </a:r>
            <a:endParaRPr lang="en-US" sz="2400" i="1" dirty="0">
              <a:latin typeface="Cambr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7699" y="2362200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ambria" pitchFamily="18" charset="0"/>
              </a:rPr>
              <a:t>c</a:t>
            </a:r>
            <a:endParaRPr lang="en-US" sz="24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8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mapa logístico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51" y="2209800"/>
            <a:ext cx="7658099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... una población de “conejos” en función del </a:t>
            </a:r>
            <a:r>
              <a:rPr lang="es-CO" sz="2200" dirty="0" smtClean="0"/>
              <a:t>tiempo</a:t>
            </a:r>
            <a:endParaRPr lang="es-CO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,  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5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mapa logístico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51" y="2209800"/>
            <a:ext cx="7658099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... una población de “conejos” en función del </a:t>
            </a:r>
            <a:r>
              <a:rPr lang="es-CO" sz="2200" dirty="0" smtClean="0"/>
              <a:t>tiempo</a:t>
            </a:r>
            <a:endParaRPr lang="es-CO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,  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5420" y="2895600"/>
            <a:ext cx="2973160" cy="274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mapa logístico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51" y="2209800"/>
            <a:ext cx="7658099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... una población de “conejos” en función del </a:t>
            </a:r>
            <a:r>
              <a:rPr lang="es-CO" sz="2200" dirty="0" smtClean="0"/>
              <a:t>tiempo</a:t>
            </a:r>
            <a:endParaRPr lang="es-CO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,  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5420" y="2895600"/>
            <a:ext cx="2973161" cy="274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58581" y="4114800"/>
                <a:ext cx="10835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=2.8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581" y="4114800"/>
                <a:ext cx="108350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9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mapa logístico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951" y="2209800"/>
            <a:ext cx="7658099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... una población de “conejos” en función del </a:t>
            </a:r>
            <a:r>
              <a:rPr lang="es-CO" sz="2200" dirty="0" smtClean="0"/>
              <a:t>tiempo</a:t>
            </a:r>
            <a:endParaRPr lang="es-CO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,  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0,4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61" y="1504890"/>
                <a:ext cx="4051878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5420" y="2895600"/>
            <a:ext cx="2973161" cy="274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58581" y="4114800"/>
                <a:ext cx="10835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=2.8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8581" y="4114800"/>
                <a:ext cx="1083502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5757532"/>
                <a:ext cx="9144000" cy="515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diferentes casos dependiendo del parámetro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s-CO" sz="2200" dirty="0">
                    <a:solidFill>
                      <a:prstClr val="black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757532"/>
                <a:ext cx="9144000" cy="515526"/>
              </a:xfrm>
              <a:prstGeom prst="rect">
                <a:avLst/>
              </a:prstGeom>
              <a:blipFill rotWithShape="1">
                <a:blip r:embed="rId6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0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cepuente\Documents\BOOKS\The Fig Tree and the Bell\TED_TALKS\Talk 2\lp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86" y="1496031"/>
            <a:ext cx="2120944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0&lt;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en-US" sz="2000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86200" y="1429524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429524"/>
                <a:ext cx="838200" cy="27699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6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21186" y="1496285"/>
            <a:ext cx="4516199" cy="2040001"/>
            <a:chOff x="2557745" y="1571879"/>
            <a:chExt cx="4516199" cy="204000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cepuente\Documents\BOOKS\The Fig Tree and the Bell\TED_TALKS\Talk 2\lp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600200"/>
              <a:ext cx="2120944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24600" y="1429524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429524"/>
                <a:ext cx="838200" cy="276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1&lt;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≤3</m:t>
                      </m:r>
                    </m:oMath>
                  </m:oMathPara>
                </a14:m>
                <a:endParaRPr lang="en-US" sz="2000" b="0" dirty="0" smtClean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b="0" dirty="0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39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6616" y="1496285"/>
            <a:ext cx="4530769" cy="4675915"/>
            <a:chOff x="2543175" y="1571879"/>
            <a:chExt cx="4530769" cy="467591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3000" y="1600454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cepuente\Documents\BOOKS\The Fig Tree and the Bell\TED_TALKS\Talk 2\lp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4038600"/>
              <a:ext cx="2103120" cy="2209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=3.2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período 2</a:t>
                </a:r>
                <a:endParaRPr lang="es-CO" sz="2200" b="0" dirty="0" smtClean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5419" r="-640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86200" y="3914001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914001"/>
                <a:ext cx="838200" cy="27699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1&lt;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≤3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21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6616" y="1496285"/>
            <a:ext cx="4530769" cy="4675749"/>
            <a:chOff x="2543175" y="1571879"/>
            <a:chExt cx="4530769" cy="467574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3000" y="1600454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43175" y="4038765"/>
              <a:ext cx="2103120" cy="2208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cepuente\Documents\BOOKS\The Fig Tree and the Bell\TED_TALKS\Talk 2\lp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093239"/>
              <a:ext cx="2011680" cy="2121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1&lt;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≤3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20533" y="4698271"/>
                <a:ext cx="126310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=3.46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período 4</a:t>
                </a:r>
                <a:endParaRPr lang="es-CO" sz="2200" b="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533" y="4698271"/>
                <a:ext cx="1263102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4327" r="-4808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24600" y="3914001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914001"/>
                <a:ext cx="838200" cy="2769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=3.2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CO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período</a:t>
                </a:r>
                <a:r>
                  <a:rPr lang="en-US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 2</a:t>
                </a:r>
                <a:endParaRPr lang="en-US" sz="22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blipFill rotWithShape="1">
                <a:blip r:embed="rId10"/>
                <a:stretch>
                  <a:fillRect l="-5419" r="-640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3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6616" y="1496285"/>
            <a:ext cx="4530769" cy="4675749"/>
            <a:chOff x="2543175" y="1571879"/>
            <a:chExt cx="4530769" cy="467574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3000" y="1600454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43175" y="4038765"/>
              <a:ext cx="2103120" cy="2208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cepuente\Documents\BOOKS\The Fig Tree and the Bell\TED_TALKS\Talk 2\lp4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4093239"/>
              <a:ext cx="2011680" cy="2121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1&lt;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≤3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2025134"/>
                <a:ext cx="1365438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20533" y="4698271"/>
                <a:ext cx="126310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=3.46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CO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período</a:t>
                </a:r>
                <a:r>
                  <a:rPr lang="en-US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 4</a:t>
                </a:r>
                <a:endParaRPr lang="en-US" sz="22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533" y="4698271"/>
                <a:ext cx="1263102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4327" r="-4808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647890"/>
                <a:ext cx="1063881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=3.2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CO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período</a:t>
                </a:r>
                <a:r>
                  <a:rPr lang="en-US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 2</a:t>
                </a:r>
                <a:endParaRPr lang="en-US" sz="22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3" y="4708999"/>
                <a:ext cx="1236236" cy="738664"/>
              </a:xfrm>
              <a:prstGeom prst="rect">
                <a:avLst/>
              </a:prstGeom>
              <a:blipFill rotWithShape="1">
                <a:blip r:embed="rId10"/>
                <a:stretch>
                  <a:fillRect l="-5419" r="-6404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≤1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62" y="2025134"/>
                <a:ext cx="1365438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20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250" y="2647890"/>
                <a:ext cx="1297150" cy="5285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79266" y="5802868"/>
                <a:ext cx="1752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…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≈3.5699</m:t>
                      </m:r>
                    </m:oMath>
                  </m:oMathPara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sz="2200" dirty="0" smtClean="0"/>
                  <a:t>     </a:t>
                </a:r>
                <a:r>
                  <a:rPr lang="es-CO" sz="2200" dirty="0" smtClean="0"/>
                  <a:t>período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266" y="5802868"/>
                <a:ext cx="1752600" cy="707886"/>
              </a:xfrm>
              <a:prstGeom prst="rect">
                <a:avLst/>
              </a:prstGeom>
              <a:blipFill rotWithShape="1">
                <a:blip r:embed="rId13"/>
                <a:stretch>
                  <a:fillRect b="-16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5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15728" y="1496285"/>
            <a:ext cx="4445035" cy="4541232"/>
            <a:chOff x="2557745" y="1571879"/>
            <a:chExt cx="4445035" cy="45412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4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91100" y="4194738"/>
              <a:ext cx="2011680" cy="1918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170071" y="4699873"/>
                <a:ext cx="13227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=4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aperiódico</a:t>
                </a:r>
                <a:endParaRPr lang="es-CO" sz="2200" b="0" dirty="0" smtClean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71" y="4699873"/>
                <a:ext cx="1322799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5069" r="-5530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1131" y="2132539"/>
                <a:ext cx="13227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=3.6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aperiódico</a:t>
                </a:r>
                <a:endParaRPr lang="es-CO" sz="2200" b="0" dirty="0" smtClean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31" y="2132539"/>
                <a:ext cx="1322799" cy="738664"/>
              </a:xfrm>
              <a:prstGeom prst="rect">
                <a:avLst/>
              </a:prstGeom>
              <a:blipFill rotWithShape="1">
                <a:blip r:embed="rId5"/>
                <a:stretch>
                  <a:fillRect l="-5530" r="-5069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86200" y="1429524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429524"/>
                <a:ext cx="838200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86350" y="1066800"/>
                <a:ext cx="21713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≈3.5699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350" y="1066800"/>
                <a:ext cx="21713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60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Un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</a:rPr>
              <a:t>70%					      30%</a:t>
            </a:r>
            <a:endParaRPr lang="en-US" sz="24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82" y="2374904"/>
            <a:ext cx="4023360" cy="590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2785646"/>
                <a:ext cx="9144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		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85646"/>
                <a:ext cx="9144000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103571" b="-1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04" y="1281678"/>
            <a:ext cx="4023360" cy="665018"/>
          </a:xfrm>
          <a:prstGeom prst="rect">
            <a:avLst/>
          </a:prstGeom>
        </p:spPr>
      </p:pic>
      <p:sp>
        <p:nvSpPr>
          <p:cNvPr id="7" name="Down Arrow 6"/>
          <p:cNvSpPr/>
          <p:nvPr>
            <p:custDataLst>
              <p:tags r:id="rId1"/>
            </p:custDataLst>
          </p:nvPr>
        </p:nvSpPr>
        <p:spPr>
          <a:xfrm rot="1380000">
            <a:off x="3734584" y="1846356"/>
            <a:ext cx="182880" cy="457200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>
            <p:custDataLst>
              <p:tags r:id="rId2"/>
            </p:custDataLst>
          </p:nvPr>
        </p:nvSpPr>
        <p:spPr>
          <a:xfrm rot="1380000">
            <a:off x="5689326" y="1846356"/>
            <a:ext cx="182880" cy="457200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6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3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315728" y="1496285"/>
            <a:ext cx="4512545" cy="4541232"/>
            <a:chOff x="2557745" y="1571879"/>
            <a:chExt cx="4512545" cy="45412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57745" y="1571879"/>
              <a:ext cx="2120943" cy="2011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56654" y="1600200"/>
              <a:ext cx="2113636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62226" y="4184679"/>
              <a:ext cx="2017563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991100" y="4194738"/>
              <a:ext cx="2011679" cy="1918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4114800" y="2971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24600" y="1429524"/>
                <a:ext cx="8382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latin typeface="Cambria Math"/>
                        </a:rPr>
                        <m:t>𝑋</m:t>
                      </m:r>
                      <m:r>
                        <a:rPr lang="en-US" sz="1200" i="1" dirty="0" smtClean="0">
                          <a:latin typeface="Cambria Math"/>
                        </a:rPr>
                        <m:t>=</m:t>
                      </m:r>
                      <m:r>
                        <a:rPr lang="en-US" sz="1200" b="0" i="1" dirty="0" smtClean="0">
                          <a:latin typeface="Cambria Math"/>
                        </a:rPr>
                        <m:t>𝑌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1429524"/>
                <a:ext cx="838200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188634" y="2132539"/>
                <a:ext cx="126310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=3.74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período</a:t>
                </a:r>
                <a:r>
                  <a:rPr lang="en-US" sz="2200" dirty="0" smtClean="0"/>
                  <a:t> 5</a:t>
                </a:r>
                <a:endParaRPr lang="en-US" sz="2200" b="0" dirty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634" y="2132539"/>
                <a:ext cx="1263102" cy="738664"/>
              </a:xfrm>
              <a:prstGeom prst="rect">
                <a:avLst/>
              </a:prstGeom>
              <a:blipFill rotWithShape="1">
                <a:blip r:embed="rId9"/>
                <a:stretch>
                  <a:fillRect l="-4348" r="-5314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1131" y="2132539"/>
                <a:ext cx="13227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=3.6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CO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aperiódico</a:t>
                </a:r>
                <a:endParaRPr lang="es-CO" sz="22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31" y="2132539"/>
                <a:ext cx="1322799" cy="738664"/>
              </a:xfrm>
              <a:prstGeom prst="rect">
                <a:avLst/>
              </a:prstGeom>
              <a:blipFill rotWithShape="1">
                <a:blip r:embed="rId10"/>
                <a:stretch>
                  <a:fillRect l="-5530" r="-5069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43130" y="4708999"/>
                <a:ext cx="1263102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latin typeface="Cambria Math"/>
                          <a:ea typeface="Cambria Math"/>
                        </a:rPr>
                        <m:t>=3.83</m:t>
                      </m:r>
                    </m:oMath>
                  </m:oMathPara>
                </a14:m>
                <a:endParaRPr lang="en-US" sz="2000" b="0" dirty="0" smtClean="0"/>
              </a:p>
              <a:p>
                <a:pPr algn="ctr"/>
                <a:r>
                  <a:rPr lang="es-CO" sz="2200" dirty="0" smtClean="0"/>
                  <a:t>período</a:t>
                </a:r>
                <a:r>
                  <a:rPr lang="en-US" sz="2200" dirty="0" smtClean="0"/>
                  <a:t> 3</a:t>
                </a:r>
                <a:endParaRPr lang="en-US" sz="2200" b="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0" y="4708999"/>
                <a:ext cx="1263102" cy="738664"/>
              </a:xfrm>
              <a:prstGeom prst="rect">
                <a:avLst/>
              </a:prstGeom>
              <a:blipFill rotWithShape="1">
                <a:blip r:embed="rId11"/>
                <a:stretch>
                  <a:fillRect l="-4831" r="-4831"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486350" y="1066800"/>
                <a:ext cx="21713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(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𝛼</m:t>
                      </m:r>
                      <m:r>
                        <a:rPr lang="en-US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≈3.5699</m:t>
                      </m:r>
                      <m:r>
                        <a:rPr lang="en-US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350" y="1066800"/>
                <a:ext cx="2171300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170071" y="4699873"/>
                <a:ext cx="132279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000" b="0" i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  <a:ea typeface="Cambria Math"/>
                        </a:rPr>
                        <m:t>=4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algn="ctr"/>
                <a:r>
                  <a:rPr lang="es-CO" sz="2200" dirty="0" smtClean="0">
                    <a:solidFill>
                      <a:schemeClr val="bg1">
                        <a:lumMod val="75000"/>
                      </a:schemeClr>
                    </a:solidFill>
                  </a:rPr>
                  <a:t>aperiódico</a:t>
                </a:r>
                <a:endParaRPr lang="es-CO" sz="2200" b="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71" y="4699873"/>
                <a:ext cx="1322799" cy="738664"/>
              </a:xfrm>
              <a:prstGeom prst="rect">
                <a:avLst/>
              </a:prstGeom>
              <a:blipFill rotWithShape="1">
                <a:blip r:embed="rId13"/>
                <a:stretch>
                  <a:fillRect l="-5069" r="-5530" b="-1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dinámica logística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94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bifurcaciones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epuente\Documents\BOOKS\The Fig Tree and the Bell\TED_TALKS\Talk 2\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34" y="1524000"/>
            <a:ext cx="5270533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8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las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bifurcaciones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cepuente\Documents\BOOKS\The Fig Tree and the Bell\TED_TALKS\Talk 2\tr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34" y="1524000"/>
            <a:ext cx="5270533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029200"/>
            <a:ext cx="91439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en-US" sz="2200" dirty="0" smtClean="0"/>
          </a:p>
          <a:p>
            <a:pPr algn="ctr">
              <a:lnSpc>
                <a:spcPct val="125000"/>
              </a:lnSpc>
            </a:pPr>
            <a:r>
              <a:rPr lang="es-CO" sz="2200" dirty="0"/>
              <a:t>el </a:t>
            </a:r>
            <a:r>
              <a:rPr lang="es-CO" sz="2200" dirty="0">
                <a:latin typeface="Adobe Garamond Pro Bold" pitchFamily="18" charset="0"/>
              </a:rPr>
              <a:t>árbol</a:t>
            </a:r>
            <a:r>
              <a:rPr lang="es-CO" sz="2200" dirty="0"/>
              <a:t> contiene </a:t>
            </a:r>
            <a:r>
              <a:rPr lang="es-CO" sz="2200" dirty="0" smtClean="0"/>
              <a:t>comportamiento periódico, </a:t>
            </a:r>
            <a:r>
              <a:rPr lang="es-CO" sz="2200" dirty="0"/>
              <a:t>para cualquier número natural</a:t>
            </a:r>
          </a:p>
        </p:txBody>
      </p:sp>
    </p:spTree>
    <p:extLst>
      <p:ext uri="{BB962C8B-B14F-4D97-AF65-F5344CB8AC3E}">
        <p14:creationId xmlns:p14="http://schemas.microsoft.com/office/powerpoint/2010/main" val="383117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diagrama de las bifurcaciones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epuente\Documents\BOOKS\The Fig Tree and the Bell\TED_TALKS\Talk 2\bu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43" y="1554480"/>
            <a:ext cx="4787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1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diagrama de las bifurcaciones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cepuente\Documents\BOOKS\The Fig Tree and the Bell\TED_TALKS\Talk 2\bud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43" y="1554480"/>
            <a:ext cx="4787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7701" y="5257800"/>
                <a:ext cx="7848599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luego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s-CO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 los “atrayentes extraños”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polvorientos </a:t>
                </a:r>
                <a:r>
                  <a:rPr lang="es-CO" sz="2200" dirty="0">
                    <a:solidFill>
                      <a:schemeClr val="tx1"/>
                    </a:solidFill>
                  </a:rPr>
                  <a:t>son comunes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/>
                  <a:t>en </a:t>
                </a:r>
                <a:r>
                  <a:rPr lang="es-CO" sz="2200" dirty="0" smtClean="0"/>
                  <a:t>las bandas blancas se encuentran los </a:t>
                </a:r>
                <a:r>
                  <a:rPr lang="es-CO" sz="2200" dirty="0">
                    <a:latin typeface="Adobe Garamond Pro Bold" pitchFamily="18" charset="0"/>
                  </a:rPr>
                  <a:t>“brotes”</a:t>
                </a:r>
                <a:r>
                  <a:rPr lang="es-CO" sz="2200" dirty="0"/>
                  <a:t> </a:t>
                </a:r>
                <a:r>
                  <a:rPr lang="es-CO" sz="2200" dirty="0" smtClean="0"/>
                  <a:t>del árbol</a:t>
                </a:r>
                <a:endParaRPr lang="es-CO" sz="2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1" y="5257800"/>
                <a:ext cx="7848599" cy="938719"/>
              </a:xfrm>
              <a:prstGeom prst="rect">
                <a:avLst/>
              </a:prstGeom>
              <a:blipFill rotWithShape="1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590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Brote intermedio del período 3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cepuente\Documents\BOOKS\The Fig Tree and the Bell\TED_TALKS\Talk 2\buds_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64" y="1524000"/>
            <a:ext cx="588827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876800"/>
            <a:ext cx="9143999" cy="91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en-US" sz="2200" dirty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… exquisita </a:t>
            </a:r>
            <a:r>
              <a:rPr lang="es-CO" sz="2200" dirty="0" smtClean="0">
                <a:latin typeface="+mj-lt"/>
              </a:rPr>
              <a:t>auto-similaridad</a:t>
            </a:r>
            <a:r>
              <a:rPr lang="es-CO" sz="2200" dirty="0" smtClean="0"/>
              <a:t> </a:t>
            </a:r>
            <a:r>
              <a:rPr lang="es-CO" sz="2200" i="1" dirty="0" smtClean="0"/>
              <a:t>ad infinitum</a:t>
            </a:r>
            <a:endParaRPr lang="es-CO" sz="2200" i="1" dirty="0"/>
          </a:p>
        </p:txBody>
      </p:sp>
    </p:spTree>
    <p:extLst>
      <p:ext uri="{BB962C8B-B14F-4D97-AF65-F5344CB8AC3E}">
        <p14:creationId xmlns:p14="http://schemas.microsoft.com/office/powerpoint/2010/main" val="57295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Multitud de espinas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cepuente\Documents\BOOKS\The Fig Tree and the Bell\Chaos\ccc_c2_fig13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45" y="2453640"/>
            <a:ext cx="5616111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447800"/>
                <a:ext cx="914400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/>
                  <a:t>el árbol caótico contiene muchas espinas </a:t>
                </a:r>
                <a:r>
                  <a:rPr lang="es-CO" sz="2200" dirty="0">
                    <a:latin typeface="Adobe Garamond Pro Bold" pitchFamily="18" charset="0"/>
                  </a:rPr>
                  <a:t>multifractales</a:t>
                </a:r>
                <a:endParaRPr lang="es-CO" sz="2200" dirty="0"/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/>
                  <a:t>ellas combinan desequilibrios y huecos, como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s-CO" sz="2000" i="1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s-CO" sz="2000" i="1"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s-CO" sz="2200" dirty="0"/>
                  <a:t>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47800"/>
                <a:ext cx="9144000" cy="938719"/>
              </a:xfrm>
              <a:prstGeom prst="rect">
                <a:avLst/>
              </a:prstGeom>
              <a:blipFill rotWithShape="1">
                <a:blip r:embed="rId3"/>
                <a:stretch>
                  <a:fillRect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0" y="5309681"/>
            <a:ext cx="9144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endParaRPr lang="en-US" sz="2200" dirty="0"/>
          </a:p>
          <a:p>
            <a:pPr algn="ctr">
              <a:lnSpc>
                <a:spcPct val="125000"/>
              </a:lnSpc>
            </a:pPr>
            <a:r>
              <a:rPr lang="es-CO" sz="2200" dirty="0"/>
              <a:t>suceden al ﬁnal de las </a:t>
            </a:r>
            <a:r>
              <a:rPr lang="es-CO" sz="2200" i="1" dirty="0"/>
              <a:t>bandas blancas </a:t>
            </a:r>
            <a:r>
              <a:rPr lang="es-CO" sz="2200" dirty="0"/>
              <a:t>de brotes para cualquier período</a:t>
            </a:r>
          </a:p>
        </p:txBody>
      </p:sp>
    </p:spTree>
    <p:extLst>
      <p:ext uri="{BB962C8B-B14F-4D97-AF65-F5344CB8AC3E}">
        <p14:creationId xmlns:p14="http://schemas.microsoft.com/office/powerpoint/2010/main" val="4904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Universalidad en la higuera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cepuente\Documents\BOOKS\The Fig Tree and the Bell\TED_TALKS\ccc_c2_fig14_rero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574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00188" y="5476875"/>
            <a:ext cx="6143625" cy="746051"/>
            <a:chOff x="1600200" y="5754469"/>
            <a:chExt cx="6143625" cy="738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600200" y="5754469"/>
                  <a:ext cx="2867025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⟶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=−2.50…</m:t>
                            </m:r>
                          </m:den>
                        </m:f>
                      </m:oMath>
                    </m:oMathPara>
                  </a14:m>
                  <a:endParaRPr lang="en-US" sz="2000" dirty="0" smtClean="0"/>
                </a:p>
                <a:p>
                  <a:pPr algn="ctr"/>
                  <a:r>
                    <a:rPr lang="es-CO" sz="2200" dirty="0">
                      <a:latin typeface="Adobe Garamond Pro Bold" pitchFamily="18" charset="0"/>
                    </a:rPr>
                    <a:t>aperturas</a:t>
                  </a:r>
                  <a:endParaRPr lang="en-US" sz="2200" dirty="0">
                    <a:latin typeface="Adobe Garamond Pro Bold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200" y="5754469"/>
                  <a:ext cx="2867025" cy="73866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766" t="-64228" r="-5319" b="-47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876800" y="5754469"/>
                  <a:ext cx="2867025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⟶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ℱ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=4.669…</m:t>
                            </m:r>
                          </m:den>
                        </m:f>
                      </m:oMath>
                    </m:oMathPara>
                  </a14:m>
                  <a:endParaRPr lang="en-US" sz="2000" dirty="0" smtClean="0"/>
                </a:p>
                <a:p>
                  <a:pPr algn="ctr"/>
                  <a:r>
                    <a:rPr lang="es-CO" sz="2200" dirty="0">
                      <a:latin typeface="Adobe Garamond Pro Bold" pitchFamily="18" charset="0"/>
                    </a:rPr>
                    <a:t>duraciones</a:t>
                  </a:r>
                  <a:endParaRPr lang="en-US" sz="2200" dirty="0">
                    <a:latin typeface="Adobe Garamond Pro Bold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5754469"/>
                  <a:ext cx="2867025" cy="73866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766" t="-64228" r="-3830" b="-47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/>
          <p:cNvSpPr txBox="1"/>
          <p:nvPr/>
        </p:nvSpPr>
        <p:spPr>
          <a:xfrm>
            <a:off x="1600200" y="1447800"/>
            <a:ext cx="5943600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las bifurcaciones suceden de una forma </a:t>
            </a:r>
            <a:r>
              <a:rPr lang="es-CO" sz="2200" dirty="0">
                <a:latin typeface="Adobe Garamond Pro Bold" pitchFamily="18" charset="0"/>
              </a:rPr>
              <a:t>ordenada</a:t>
            </a:r>
            <a:r>
              <a:rPr lang="es-CO" sz="2200" dirty="0"/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3370646" y="1066800"/>
            <a:ext cx="240270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/>
              <a:t>(Feigenbaum, 1978)</a:t>
            </a:r>
          </a:p>
        </p:txBody>
      </p:sp>
    </p:spTree>
    <p:extLst>
      <p:ext uri="{BB962C8B-B14F-4D97-AF65-F5344CB8AC3E}">
        <p14:creationId xmlns:p14="http://schemas.microsoft.com/office/powerpoint/2010/main" val="3575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Universalidad en otros á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rboles caóticos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cepuente\Documents\BOOKS\The Fig Tree and the Bell\Chaos\ccc_c2_fig16a_test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37" y="2118360"/>
            <a:ext cx="1410863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epuente\Documents\BOOKS\The Fig Tree and the Bell\Chaos\ccc_c2_fig16b_test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8360"/>
            <a:ext cx="1442807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cepuente\Documents\BOOKS\The Fig Tree and the Bell\Chaos\ccc_c2_fig15a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1828800" cy="173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2020" y="1455420"/>
            <a:ext cx="7619961" cy="494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raíz recta, “rama tierna,” ramas y polvo (“hojas de la higuera”)</a:t>
            </a:r>
          </a:p>
        </p:txBody>
      </p:sp>
      <p:pic>
        <p:nvPicPr>
          <p:cNvPr id="8197" name="Picture 5" descr="C:\Users\cepuente\Documents\BOOKS\The Fig Tree and the Bell\Chaos\ccc_c2_fig15b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76600"/>
            <a:ext cx="1828800" cy="174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24600" y="2819400"/>
                <a:ext cx="23946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𝑋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819400"/>
                <a:ext cx="2394695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1078" y="2825324"/>
                <a:ext cx="24007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𝛼</m:t>
                      </m:r>
                      <m:r>
                        <a:rPr lang="en-US" sz="2000" b="0" i="1" smtClean="0">
                          <a:latin typeface="Cambria Math"/>
                        </a:rPr>
                        <m:t>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78" y="2825324"/>
                <a:ext cx="2400722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0" y="5309681"/>
                <a:ext cx="9144000" cy="938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/>
                  <a:t>relevante en biología, ecología, química, física, </a:t>
                </a:r>
                <a:r>
                  <a:rPr lang="es-CO" sz="2200" dirty="0" smtClean="0"/>
                  <a:t>economía…</a:t>
                </a:r>
                <a:endParaRPr lang="es-CO" sz="2200" dirty="0"/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la </a:t>
                </a:r>
                <a:r>
                  <a:rPr lang="es-CO" sz="2200" dirty="0"/>
                  <a:t>dinámica de la </a:t>
                </a:r>
                <a:r>
                  <a:rPr lang="es-CO" sz="2200" dirty="0">
                    <a:latin typeface="Adobe Garamond Pro Bold" pitchFamily="18" charset="0"/>
                  </a:rPr>
                  <a:t>convección</a:t>
                </a:r>
                <a:r>
                  <a:rPr lang="es-CO" sz="2200" dirty="0"/>
                  <a:t> </a:t>
                </a:r>
                <a:r>
                  <a:rPr lang="es-CO" sz="2200" dirty="0" smtClean="0"/>
                  <a:t>se reproduce si </a:t>
                </a:r>
                <a14:m>
                  <m:oMath xmlns:m="http://schemas.openxmlformats.org/officeDocument/2006/math">
                    <m:r>
                      <a:rPr lang="es-CO" sz="2000" i="1" dirty="0" smtClean="0">
                        <a:latin typeface="Cambria Math"/>
                      </a:rPr>
                      <m:t>𝛼</m:t>
                    </m:r>
                  </m:oMath>
                </a14:m>
                <a:r>
                  <a:rPr lang="es-CO" sz="2200" dirty="0"/>
                  <a:t> es </a:t>
                </a:r>
                <a:r>
                  <a:rPr lang="es-CO" sz="2200" dirty="0" smtClean="0"/>
                  <a:t>el </a:t>
                </a:r>
                <a:r>
                  <a:rPr lang="es-CO" sz="2200" dirty="0" smtClean="0">
                    <a:latin typeface="Adobe Garamond Pro Bold" pitchFamily="18" charset="0"/>
                  </a:rPr>
                  <a:t>calor </a:t>
                </a:r>
                <a:r>
                  <a:rPr lang="es-CO" sz="2200" dirty="0"/>
                  <a:t>(Libchaber, 1979)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09681"/>
                <a:ext cx="9144000" cy="938719"/>
              </a:xfrm>
              <a:prstGeom prst="rect">
                <a:avLst/>
              </a:prstGeom>
              <a:blipFill rotWithShape="1">
                <a:blip r:embed="rId8"/>
                <a:stretch>
                  <a:fillRect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cima </a:t>
            </a: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41113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/>
              <a:t>sin embargo, las extensiones inestables del árbol deben excluirse: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3125" y="2133600"/>
            <a:ext cx="19177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0" y="1455420"/>
                <a:ext cx="9143999" cy="4943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5000"/>
                  </a:lnSpc>
                </a:pPr>
                <a:r>
                  <a:rPr lang="es-CO" sz="2200" dirty="0">
                    <a:solidFill>
                      <a:prstClr val="black"/>
                    </a:solidFill>
                  </a:rPr>
                  <a:t>todo parece viajar en un </a:t>
                </a:r>
                <a:r>
                  <a:rPr lang="es-CO" sz="2200" dirty="0">
                    <a:solidFill>
                      <a:prstClr val="black"/>
                    </a:solidFill>
                    <a:latin typeface="Adobe Garamond Pro Bold"/>
                  </a:rPr>
                  <a:t>atrayente extraño </a:t>
                </a:r>
                <a:r>
                  <a:rPr lang="es-CO" sz="2200" dirty="0">
                    <a:solidFill>
                      <a:prstClr val="black"/>
                    </a:solidFill>
                  </a:rPr>
                  <a:t>compacto cuando</a:t>
                </a:r>
                <a14:m>
                  <m:oMath xmlns:m="http://schemas.openxmlformats.org/officeDocument/2006/math">
                    <m:r>
                      <a:rPr lang="es-CO" sz="22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es-CO" sz="2200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  <m:r>
                      <a:rPr lang="es-CO" sz="2200" i="1">
                        <a:solidFill>
                          <a:prstClr val="black"/>
                        </a:solidFill>
                        <a:latin typeface="Cambria Math"/>
                      </a:rPr>
                      <m:t>=4</m:t>
                    </m:r>
                  </m:oMath>
                </a14:m>
                <a:r>
                  <a:rPr lang="es-CO" sz="2200" dirty="0">
                    <a:solidFill>
                      <a:prstClr val="black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55420"/>
                <a:ext cx="9143999" cy="494366"/>
              </a:xfrm>
              <a:prstGeom prst="rect">
                <a:avLst/>
              </a:prstGeom>
              <a:blipFill rotWithShape="1">
                <a:blip r:embed="rId3"/>
                <a:stretch>
                  <a:fillRect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044" y="4647182"/>
            <a:ext cx="3867912" cy="182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Un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362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ambria" pitchFamily="18" charset="0"/>
              </a:rPr>
              <a:t>70%					      30%</a:t>
            </a:r>
            <a:endParaRPr lang="en-US" sz="2400" dirty="0">
              <a:solidFill>
                <a:prstClr val="black"/>
              </a:solidFill>
              <a:latin typeface="Cambria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82" y="2374904"/>
            <a:ext cx="4023360" cy="590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" y="2785646"/>
                <a:ext cx="9144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		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600" dirty="0" smtClean="0">
                    <a:solidFill>
                      <a:prstClr val="black"/>
                    </a:solidFill>
                  </a:rPr>
                  <a:t>		    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</m:oMath>
                </a14:m>
                <a:endParaRPr 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785646"/>
                <a:ext cx="9144000" cy="338554"/>
              </a:xfrm>
              <a:prstGeom prst="rect">
                <a:avLst/>
              </a:prstGeom>
              <a:blipFill rotWithShape="1">
                <a:blip r:embed="rId10"/>
                <a:stretch>
                  <a:fillRect t="-103571" b="-1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20" y="4387095"/>
            <a:ext cx="3968496" cy="704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4724400"/>
                <a:ext cx="19073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/>
                      </a:rPr>
                      <m:t>h</m:t>
                    </m:r>
                    <m:r>
                      <a:rPr lang="en-US" sz="20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0.7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∙2</m:t>
                            </m:r>
                          </m:e>
                        </m:d>
                      </m:e>
                      <m:sup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prstClr val="white"/>
                    </a:solidFill>
                  </a:rPr>
                  <a:t>…</a:t>
                </a:r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724400"/>
                <a:ext cx="1907381" cy="400110"/>
              </a:xfrm>
              <a:prstGeom prst="rect">
                <a:avLst/>
              </a:prstGeom>
              <a:blipFill rotWithShape="1">
                <a:blip r:embed="rId12"/>
                <a:stretch>
                  <a:fillRect t="-6061" r="-352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17149" y="5269468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149" y="5269468"/>
                <a:ext cx="309700" cy="369332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04" y="1281678"/>
            <a:ext cx="4023360" cy="665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20" y="3352800"/>
            <a:ext cx="3968496" cy="505382"/>
          </a:xfrm>
          <a:prstGeom prst="rect">
            <a:avLst/>
          </a:prstGeom>
        </p:spPr>
      </p:pic>
      <p:grpSp>
        <p:nvGrpSpPr>
          <p:cNvPr id="12" name="Group 11"/>
          <p:cNvGrpSpPr/>
          <p:nvPr>
            <p:custDataLst>
              <p:tags r:id="rId1"/>
            </p:custDataLst>
          </p:nvPr>
        </p:nvGrpSpPr>
        <p:grpSpPr>
          <a:xfrm>
            <a:off x="3734584" y="1846356"/>
            <a:ext cx="2137622" cy="457200"/>
            <a:chOff x="3734584" y="1846356"/>
            <a:chExt cx="2137622" cy="457200"/>
          </a:xfrm>
        </p:grpSpPr>
        <p:sp>
          <p:nvSpPr>
            <p:cNvPr id="13" name="Down Arrow 12"/>
            <p:cNvSpPr/>
            <p:nvPr>
              <p:custDataLst>
                <p:tags r:id="rId6"/>
              </p:custDataLst>
            </p:nvPr>
          </p:nvSpPr>
          <p:spPr>
            <a:xfrm rot="1380000">
              <a:off x="3734584" y="1846356"/>
              <a:ext cx="182880" cy="4572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own Arrow 13"/>
            <p:cNvSpPr/>
            <p:nvPr>
              <p:custDataLst>
                <p:tags r:id="rId7"/>
              </p:custDataLst>
            </p:nvPr>
          </p:nvSpPr>
          <p:spPr>
            <a:xfrm rot="1380000">
              <a:off x="5689326" y="1846356"/>
              <a:ext cx="182880" cy="457200"/>
            </a:xfrm>
            <a:prstGeom prst="down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30053" y="2829383"/>
            <a:ext cx="3036294" cy="460740"/>
            <a:chOff x="3130053" y="2829383"/>
            <a:chExt cx="3036294" cy="460740"/>
          </a:xfrm>
        </p:grpSpPr>
        <p:sp>
          <p:nvSpPr>
            <p:cNvPr id="16" name="Down Arrow 15"/>
            <p:cNvSpPr/>
            <p:nvPr>
              <p:custDataLst>
                <p:tags r:id="rId2"/>
              </p:custDataLst>
            </p:nvPr>
          </p:nvSpPr>
          <p:spPr>
            <a:xfrm rot="1380000">
              <a:off x="4002267" y="2829383"/>
              <a:ext cx="182880" cy="4572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>
              <p:custDataLst>
                <p:tags r:id="rId3"/>
              </p:custDataLst>
            </p:nvPr>
          </p:nvSpPr>
          <p:spPr>
            <a:xfrm rot="1380000">
              <a:off x="3130053" y="2832923"/>
              <a:ext cx="182880" cy="4572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>
              <p:custDataLst>
                <p:tags r:id="rId4"/>
              </p:custDataLst>
            </p:nvPr>
          </p:nvSpPr>
          <p:spPr>
            <a:xfrm rot="1380000">
              <a:off x="5983467" y="2829383"/>
              <a:ext cx="182880" cy="457200"/>
            </a:xfrm>
            <a:prstGeom prst="down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>
              <p:custDataLst>
                <p:tags r:id="rId5"/>
              </p:custDataLst>
            </p:nvPr>
          </p:nvSpPr>
          <p:spPr>
            <a:xfrm rot="1380000">
              <a:off x="5111253" y="2832923"/>
              <a:ext cx="182880" cy="457200"/>
            </a:xfrm>
            <a:prstGeom prst="down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2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Oscilaciones en la cima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cepuente\Documents\BOOKS\The Fig Tree and the Bell\Chaos\ccc_c2_fig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17" y="2409825"/>
            <a:ext cx="3945367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1" y="1455420"/>
            <a:ext cx="86105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las pre-imágenes de eventuales repeticiones cada tres generaciones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no son parte del atrayente: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48" y="2587752"/>
            <a:ext cx="1923589" cy="1828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086600" y="3048000"/>
            <a:ext cx="1371600" cy="1155150"/>
            <a:chOff x="7086600" y="3048000"/>
            <a:chExt cx="1371600" cy="115515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086600" y="3048000"/>
              <a:ext cx="1371600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504530" y="3048000"/>
              <a:ext cx="0" cy="1143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043540" y="3060150"/>
              <a:ext cx="0" cy="1143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167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Oscilaciones en la cima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cepuente\Documents\BOOKS\The Fig Tree and the Bell\Chaos\ccc_c2_fig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17" y="2409825"/>
            <a:ext cx="3945367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1" y="1455420"/>
            <a:ext cx="86105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las pre-imágenes de eventuales repeticiones cada tres generaciones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no son parte del atrayente: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2590800"/>
            <a:ext cx="19177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90551" y="5309681"/>
            <a:ext cx="79628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árboles similares para cualquier </a:t>
            </a:r>
            <a:r>
              <a:rPr lang="es-CO" sz="2200" dirty="0" smtClean="0">
                <a:latin typeface="+mj-lt"/>
              </a:rPr>
              <a:t>período</a:t>
            </a:r>
            <a:r>
              <a:rPr lang="es-CO" sz="2200" dirty="0" smtClean="0"/>
              <a:t> deben </a:t>
            </a:r>
            <a:r>
              <a:rPr lang="es-CO" sz="2200" dirty="0"/>
              <a:t>ser excluidos </a:t>
            </a:r>
            <a:r>
              <a:rPr lang="es-CO" sz="2200" dirty="0" smtClean="0"/>
              <a:t>…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el atrayente extraño es por lo tanto </a:t>
            </a:r>
            <a:r>
              <a:rPr lang="es-CO" sz="2200" dirty="0" smtClean="0">
                <a:latin typeface="+mj-lt"/>
              </a:rPr>
              <a:t>polvo</a:t>
            </a:r>
            <a:endParaRPr lang="es-CO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666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epuente\Documents\BOOKS\The Fig Tree and the Bell\Chaos\ccc_c2_fig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80" y="2356485"/>
            <a:ext cx="39261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escape hacia el origen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2590800"/>
            <a:ext cx="19177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1" y="1455420"/>
            <a:ext cx="86105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hay unos pocos puntos que improbablemente retornan a la </a:t>
            </a:r>
            <a:r>
              <a:rPr lang="es-CO" sz="2200" dirty="0">
                <a:latin typeface="+mj-lt"/>
              </a:rPr>
              <a:t>raíz</a:t>
            </a:r>
          </a:p>
          <a:p>
            <a:pPr algn="ctr">
              <a:lnSpc>
                <a:spcPct val="125000"/>
              </a:lnSpc>
            </a:pPr>
            <a:r>
              <a:rPr lang="es-CO" sz="2200" dirty="0"/>
              <a:t>las </a:t>
            </a:r>
            <a:r>
              <a:rPr lang="es-CO" sz="2200" dirty="0">
                <a:latin typeface="Adobe Garamond Pro Bold" pitchFamily="18" charset="0"/>
              </a:rPr>
              <a:t>pre-imágenes del cero </a:t>
            </a:r>
            <a:r>
              <a:rPr lang="es-CO" sz="2200" dirty="0"/>
              <a:t>descansan a pesar del </a:t>
            </a:r>
            <a:r>
              <a:rPr lang="es-CO" sz="2200" dirty="0">
                <a:latin typeface="Adobe Garamond Pro Bold" pitchFamily="18" charset="0"/>
              </a:rPr>
              <a:t>gran calor</a:t>
            </a:r>
            <a:r>
              <a:rPr lang="es-CO" sz="2200" dirty="0"/>
              <a:t>:</a:t>
            </a:r>
            <a:endParaRPr lang="es-CO" sz="2200" dirty="0"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6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epuente\Documents\BOOKS\The Fig Tree and the Bell\Chaos\ccc_c2_fig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80" y="2356485"/>
            <a:ext cx="39261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escape hacia el origen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2590800"/>
            <a:ext cx="19177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1" y="1455420"/>
            <a:ext cx="86105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hay unos pocos puntos que improbablemente retornan a la </a:t>
            </a:r>
            <a:r>
              <a:rPr lang="es-CO" sz="2200" dirty="0">
                <a:latin typeface="+mj-lt"/>
              </a:rPr>
              <a:t>raíz</a:t>
            </a:r>
          </a:p>
          <a:p>
            <a:pPr algn="ctr">
              <a:lnSpc>
                <a:spcPct val="125000"/>
              </a:lnSpc>
            </a:pPr>
            <a:r>
              <a:rPr lang="es-CO" sz="2200" dirty="0"/>
              <a:t>las </a:t>
            </a:r>
            <a:r>
              <a:rPr lang="es-CO" sz="2200" dirty="0">
                <a:latin typeface="Adobe Garamond Pro Bold" pitchFamily="18" charset="0"/>
              </a:rPr>
              <a:t>pre-imágenes del cero </a:t>
            </a:r>
            <a:r>
              <a:rPr lang="es-CO" sz="2200" dirty="0"/>
              <a:t>descansan a pesar del </a:t>
            </a:r>
            <a:r>
              <a:rPr lang="es-CO" sz="2200" dirty="0">
                <a:latin typeface="Adobe Garamond Pro Bold" pitchFamily="18" charset="0"/>
              </a:rPr>
              <a:t>gran calor</a:t>
            </a:r>
            <a:r>
              <a:rPr lang="es-CO" sz="2200" dirty="0"/>
              <a:t>:</a:t>
            </a:r>
            <a:endParaRPr lang="es-CO" sz="2200" dirty="0">
              <a:latin typeface="Adobe Garamond Pro Bol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1" y="5309681"/>
            <a:ext cx="7962899" cy="494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¡los puntos que llegan al </a:t>
            </a:r>
            <a:r>
              <a:rPr lang="es-CO" sz="2200" dirty="0" smtClean="0">
                <a:latin typeface="+mj-lt"/>
              </a:rPr>
              <a:t>medio </a:t>
            </a:r>
            <a:r>
              <a:rPr lang="es-CO" sz="2200" dirty="0" smtClean="0"/>
              <a:t>pintan una </a:t>
            </a:r>
            <a:r>
              <a:rPr lang="es-CO" sz="2200" dirty="0" smtClean="0">
                <a:latin typeface="+mj-lt"/>
              </a:rPr>
              <a:t>raíz cuadrada </a:t>
            </a:r>
            <a:r>
              <a:rPr lang="es-CO" sz="2200" dirty="0" smtClean="0"/>
              <a:t>invertida!</a:t>
            </a:r>
            <a:endParaRPr lang="es-CO" sz="2200" dirty="0"/>
          </a:p>
        </p:txBody>
      </p:sp>
      <p:grpSp>
        <p:nvGrpSpPr>
          <p:cNvPr id="9" name="Group 8"/>
          <p:cNvGrpSpPr/>
          <p:nvPr/>
        </p:nvGrpSpPr>
        <p:grpSpPr>
          <a:xfrm>
            <a:off x="5024438" y="2898648"/>
            <a:ext cx="1223962" cy="1871564"/>
            <a:chOff x="5024438" y="2898648"/>
            <a:chExt cx="1223962" cy="187156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024438" y="2898648"/>
              <a:ext cx="146304" cy="923544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5175504" y="2907792"/>
              <a:ext cx="156534" cy="186242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327276" y="4767544"/>
              <a:ext cx="921124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epuente\Documents\BOOKS\The Fig Tree and the Bell\Chaos\ccc_c2_fig2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80" y="2356485"/>
            <a:ext cx="392619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escape hacia el origen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2590800"/>
            <a:ext cx="191775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1" y="1455420"/>
            <a:ext cx="86105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/>
              <a:t>hay unos pocos puntos que improbablemente retornan a la </a:t>
            </a:r>
            <a:r>
              <a:rPr lang="es-CO" sz="2200" dirty="0">
                <a:latin typeface="+mj-lt"/>
              </a:rPr>
              <a:t>raíz</a:t>
            </a:r>
          </a:p>
          <a:p>
            <a:pPr algn="ctr">
              <a:lnSpc>
                <a:spcPct val="125000"/>
              </a:lnSpc>
            </a:pPr>
            <a:r>
              <a:rPr lang="es-CO" sz="2200" dirty="0"/>
              <a:t>las </a:t>
            </a:r>
            <a:r>
              <a:rPr lang="es-CO" sz="2200" dirty="0">
                <a:latin typeface="Adobe Garamond Pro Bold" pitchFamily="18" charset="0"/>
              </a:rPr>
              <a:t>pre-imágenes del cero </a:t>
            </a:r>
            <a:r>
              <a:rPr lang="es-CO" sz="2200" dirty="0"/>
              <a:t>descansan a pesar del </a:t>
            </a:r>
            <a:r>
              <a:rPr lang="es-CO" sz="2200" dirty="0">
                <a:latin typeface="Adobe Garamond Pro Bold" pitchFamily="18" charset="0"/>
              </a:rPr>
              <a:t>gran calor</a:t>
            </a:r>
            <a:r>
              <a:rPr lang="es-CO" sz="2200" dirty="0"/>
              <a:t>:</a:t>
            </a:r>
            <a:endParaRPr lang="es-CO" sz="2200" dirty="0">
              <a:latin typeface="Adobe Garamond Pro Bol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0551" y="5309681"/>
            <a:ext cx="79628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¡los puntos que llegan al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medio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pintan una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raíz cuadrada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invertida!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las ideas nos recuerdan el concepto del </a:t>
            </a:r>
            <a:r>
              <a:rPr lang="es-CO" sz="2200" i="1" dirty="0" smtClean="0">
                <a:latin typeface="+mj-lt"/>
              </a:rPr>
              <a:t>purgatorio</a:t>
            </a:r>
            <a:endParaRPr lang="es-CO" sz="2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62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Puro sentido común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epuente\Documents\BOOKS\The Fig Tree and the Bell\Chaos\ccc_c2_fig2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07" y="2362200"/>
            <a:ext cx="344738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851" y="1455420"/>
            <a:ext cx="84962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i="1" dirty="0" smtClean="0"/>
              <a:t>¡</a:t>
            </a:r>
            <a:r>
              <a:rPr lang="es-CO" sz="2200" dirty="0" smtClean="0"/>
              <a:t>es mucho mejor </a:t>
            </a:r>
            <a:r>
              <a:rPr lang="es-CO" sz="2200" dirty="0"/>
              <a:t>no perderse </a:t>
            </a:r>
            <a:r>
              <a:rPr lang="es-CO" sz="2200" i="1" u="sng" dirty="0" smtClean="0">
                <a:latin typeface="+mj-lt"/>
              </a:rPr>
              <a:t>el</a:t>
            </a:r>
            <a:r>
              <a:rPr lang="es-CO" sz="2200" i="1" dirty="0" smtClean="0">
                <a:latin typeface="+mj-lt"/>
              </a:rPr>
              <a:t> punto</a:t>
            </a:r>
            <a:r>
              <a:rPr lang="es-CO" sz="2200" i="1" dirty="0" smtClean="0"/>
              <a:t>!</a:t>
            </a:r>
            <a:endParaRPr lang="es-CO" sz="2200" i="1" dirty="0"/>
          </a:p>
          <a:p>
            <a:pPr algn="ctr">
              <a:lnSpc>
                <a:spcPct val="125000"/>
              </a:lnSpc>
            </a:pPr>
            <a:r>
              <a:rPr lang="es-CO" sz="2200" dirty="0"/>
              <a:t>para evitar el </a:t>
            </a:r>
            <a:r>
              <a:rPr lang="es-CO" sz="2200" dirty="0">
                <a:latin typeface="Adobe Garamond Pro Bold" pitchFamily="18" charset="0"/>
              </a:rPr>
              <a:t>caos</a:t>
            </a:r>
            <a:r>
              <a:rPr lang="es-CO" sz="2200" dirty="0"/>
              <a:t> y su turbulencia </a:t>
            </a:r>
            <a:r>
              <a:rPr lang="es-CO" sz="2200" dirty="0">
                <a:latin typeface="Adobe Garamond Pro Bold" pitchFamily="18" charset="0"/>
              </a:rPr>
              <a:t>infernal</a:t>
            </a:r>
            <a:r>
              <a:rPr lang="es-CO" sz="2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020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Puro sentido común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C:\Users\cepuente\Documents\BOOKS\The Fig Tree and the Bell\Chaos\ccc_c2_fig2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07" y="2362200"/>
            <a:ext cx="344738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851" y="1455420"/>
            <a:ext cx="84962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i="1" dirty="0">
                <a:solidFill>
                  <a:prstClr val="black"/>
                </a:solidFill>
              </a:rPr>
              <a:t>¡</a:t>
            </a:r>
            <a:r>
              <a:rPr lang="es-CO" sz="2200" dirty="0">
                <a:solidFill>
                  <a:prstClr val="black"/>
                </a:solidFill>
              </a:rPr>
              <a:t>es mucho mejor no perderse </a:t>
            </a:r>
            <a:r>
              <a:rPr lang="es-CO" sz="2200" i="1" u="sng" dirty="0">
                <a:solidFill>
                  <a:prstClr val="black"/>
                </a:solidFill>
                <a:latin typeface="Adobe Garamond Pro Bold"/>
              </a:rPr>
              <a:t>el</a:t>
            </a:r>
            <a:r>
              <a:rPr lang="es-CO" sz="2200" i="1" dirty="0">
                <a:solidFill>
                  <a:prstClr val="black"/>
                </a:solidFill>
                <a:latin typeface="Adobe Garamond Pro Bold"/>
              </a:rPr>
              <a:t> punto</a:t>
            </a:r>
            <a:r>
              <a:rPr lang="es-CO" sz="2200" i="1" dirty="0">
                <a:solidFill>
                  <a:prstClr val="black"/>
                </a:solidFill>
              </a:rPr>
              <a:t>!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para </a:t>
            </a:r>
            <a:r>
              <a:rPr lang="es-CO" sz="2200" dirty="0"/>
              <a:t>evitar el </a:t>
            </a:r>
            <a:r>
              <a:rPr lang="es-CO" sz="2200" dirty="0">
                <a:latin typeface="Adobe Garamond Pro Bold" pitchFamily="18" charset="0"/>
              </a:rPr>
              <a:t>caos</a:t>
            </a:r>
            <a:r>
              <a:rPr lang="es-CO" sz="2200" dirty="0"/>
              <a:t> y su turbulencia </a:t>
            </a:r>
            <a:r>
              <a:rPr lang="es-CO" sz="2200" dirty="0">
                <a:latin typeface="Adobe Garamond Pro Bold" pitchFamily="18" charset="0"/>
              </a:rPr>
              <a:t>infernal</a:t>
            </a:r>
            <a:r>
              <a:rPr lang="es-CO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0" y="4471542"/>
                <a:ext cx="9143999" cy="17851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endParaRPr lang="en-US" sz="2200" dirty="0" smtClean="0"/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bájese del árbol disminuyendo su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calor</a:t>
                </a:r>
                <a:r>
                  <a:rPr lang="es-CO" sz="2200" dirty="0">
                    <a:solidFill>
                      <a:schemeClr val="tx1"/>
                    </a:solidFill>
                  </a:rPr>
                  <a:t> para hallar la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raíz</a:t>
                </a:r>
              </a:p>
              <a:p>
                <a:pPr lvl="0"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/>
                    </a:solidFill>
                  </a:rPr>
                  <a:t>abandónese al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/>
                  </a:rPr>
                  <a:t>umbral</a:t>
                </a:r>
                <a:r>
                  <a:rPr lang="es-CO" sz="2200" dirty="0">
                    <a:solidFill>
                      <a:schemeClr val="tx1"/>
                    </a:solidFill>
                  </a:rPr>
                  <a:t>,  </a:t>
                </a:r>
                <a14:m>
                  <m:oMath xmlns:m="http://schemas.openxmlformats.org/officeDocument/2006/math"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𝑋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s-CO" sz="2000" i="1">
                        <a:solidFill>
                          <a:schemeClr val="tx1"/>
                        </a:solidFill>
                        <a:latin typeface="Cambria Math"/>
                      </a:rPr>
                      <m:t>𝑌</m:t>
                    </m:r>
                  </m:oMath>
                </a14:m>
                <a:r>
                  <a:rPr lang="es-CO" sz="2200" dirty="0">
                    <a:solidFill>
                      <a:schemeClr val="tx1"/>
                    </a:solidFill>
                  </a:rPr>
                  <a:t>, para llegar al </a:t>
                </a:r>
                <a:r>
                  <a:rPr lang="es-CO" sz="2200" dirty="0">
                    <a:solidFill>
                      <a:schemeClr val="tx1"/>
                    </a:solidFill>
                    <a:latin typeface="Adobe Garamond Pro Bold" pitchFamily="18" charset="0"/>
                  </a:rPr>
                  <a:t>Origen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evite las </a:t>
                </a:r>
                <a:r>
                  <a:rPr lang="es-CO" sz="2200" dirty="0"/>
                  <a:t>no-linealidades (</a:t>
                </a:r>
                <a14:m>
                  <m:oMath xmlns:m="http://schemas.openxmlformats.org/officeDocument/2006/math">
                    <m:r>
                      <a:rPr lang="es-CO" sz="2000" i="1">
                        <a:latin typeface="Cambria Math"/>
                      </a:rPr>
                      <m:t>𝛼</m:t>
                    </m:r>
                    <m:r>
                      <a:rPr lang="es-CO" sz="2000" i="1">
                        <a:latin typeface="Cambria Math"/>
                      </a:rPr>
                      <m:t>&gt;1</m:t>
                    </m:r>
                  </m:oMath>
                </a14:m>
                <a:r>
                  <a:rPr lang="es-CO" sz="2200" dirty="0"/>
                  <a:t>) para escapar </a:t>
                </a:r>
                <a:r>
                  <a:rPr lang="es-CO" sz="2200" dirty="0" smtClean="0"/>
                  <a:t>de las </a:t>
                </a:r>
                <a:r>
                  <a:rPr lang="es-CO" sz="2200" dirty="0" smtClean="0">
                    <a:latin typeface="+mj-lt"/>
                  </a:rPr>
                  <a:t>espinas</a:t>
                </a:r>
                <a:r>
                  <a:rPr lang="es-CO" sz="2200" dirty="0" smtClean="0"/>
                  <a:t> y el </a:t>
                </a:r>
                <a:r>
                  <a:rPr lang="es-CO" sz="2200" dirty="0" smtClean="0">
                    <a:latin typeface="Adobe Garamond Pro Bold" pitchFamily="18" charset="0"/>
                  </a:rPr>
                  <a:t>polvo</a:t>
                </a:r>
                <a:endParaRPr lang="es-CO" sz="2200" dirty="0">
                  <a:latin typeface="Adobe Garamond Pro Bold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71542"/>
                <a:ext cx="9143999" cy="1785104"/>
              </a:xfrm>
              <a:prstGeom prst="rect">
                <a:avLst/>
              </a:prstGeom>
              <a:blipFill rotWithShape="1">
                <a:blip r:embed="rId3"/>
                <a:stretch>
                  <a:fillRect b="-5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27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¿Un árbol </a:t>
            </a:r>
            <a:r>
              <a:rPr lang="es-CO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cientíﬁco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profético?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epuente\Documents\BOOKS\The Fig Tree and the Bell\Chaos\ccc_c2_fig18a_tes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49878"/>
            <a:ext cx="136897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¿Un árbol </a:t>
            </a:r>
            <a:r>
              <a:rPr lang="es-CO" sz="3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cientíﬁco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profético?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C:\Users\cepuente\Documents\BOOKS\The Fig Tree and the Bell\Chaos\ccc_c2_fig18a_test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49878"/>
            <a:ext cx="136897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0551" y="4471542"/>
            <a:ext cx="796289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/>
              <a:t>una </a:t>
            </a:r>
            <a:r>
              <a:rPr lang="es-CO" sz="2200" dirty="0">
                <a:latin typeface="Adobe Garamond Pro Bold" pitchFamily="18" charset="0"/>
              </a:rPr>
              <a:t>higuera </a:t>
            </a:r>
            <a:r>
              <a:rPr lang="es-CO" sz="2200" dirty="0"/>
              <a:t>alegórica</a:t>
            </a:r>
            <a:r>
              <a:rPr lang="es-CO" sz="2200" dirty="0">
                <a:latin typeface="Adobe Garamond Pro Bold" pitchFamily="18" charset="0"/>
              </a:rPr>
              <a:t> </a:t>
            </a:r>
            <a:r>
              <a:rPr lang="es-CO" sz="2200" dirty="0"/>
              <a:t>sin fruto, consistentemente </a:t>
            </a:r>
            <a:r>
              <a:rPr lang="es-CO" sz="2200" dirty="0" smtClean="0"/>
              <a:t>maldecida</a:t>
            </a:r>
            <a:endParaRPr lang="es-CO" sz="2200" dirty="0"/>
          </a:p>
          <a:p>
            <a:pPr lvl="0" algn="ctr">
              <a:lnSpc>
                <a:spcPct val="125000"/>
              </a:lnSpc>
            </a:pPr>
            <a:r>
              <a:rPr lang="es-CO" sz="2200" dirty="0"/>
              <a:t>esta higuera y otros </a:t>
            </a:r>
            <a:r>
              <a:rPr lang="es-CO" sz="2200" dirty="0">
                <a:latin typeface="Adobe Garamond Pro Bold" pitchFamily="18" charset="0"/>
              </a:rPr>
              <a:t>árboles</a:t>
            </a:r>
            <a:r>
              <a:rPr lang="es-CO" sz="2200" dirty="0"/>
              <a:t> tienen ramas tiernas y muchos brotes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el hacha está a la </a:t>
            </a:r>
            <a:r>
              <a:rPr lang="es-CO" sz="2200" dirty="0">
                <a:solidFill>
                  <a:prstClr val="black"/>
                </a:solidFill>
                <a:latin typeface="Adobe Garamond Pro Bold"/>
              </a:rPr>
              <a:t>raíz</a:t>
            </a:r>
            <a:r>
              <a:rPr lang="es-CO" sz="2200" dirty="0">
                <a:solidFill>
                  <a:prstClr val="black"/>
                </a:solidFill>
              </a:rPr>
              <a:t> de los árboles, Natanael está en la </a:t>
            </a:r>
            <a:r>
              <a:rPr lang="es-CO" sz="2200" dirty="0">
                <a:solidFill>
                  <a:prstClr val="black"/>
                </a:solidFill>
                <a:latin typeface="Adobe Garamond Pro Bold"/>
              </a:rPr>
              <a:t>raíz</a:t>
            </a:r>
          </a:p>
          <a:p>
            <a:pPr lvl="0" algn="ctr">
              <a:lnSpc>
                <a:spcPct val="125000"/>
              </a:lnSpc>
            </a:pPr>
            <a:r>
              <a:rPr lang="es-CO" sz="2200" dirty="0">
                <a:solidFill>
                  <a:prstClr val="black"/>
                </a:solidFill>
              </a:rPr>
              <a:t>podemos maldecir la higuera tal y como </a:t>
            </a:r>
            <a:r>
              <a:rPr lang="es-CO" sz="2200" dirty="0">
                <a:solidFill>
                  <a:prstClr val="black"/>
                </a:solidFill>
                <a:latin typeface="Adobe Garamond Pro Bold"/>
              </a:rPr>
              <a:t>Él</a:t>
            </a:r>
            <a:r>
              <a:rPr lang="es-CO" sz="2200" dirty="0">
                <a:solidFill>
                  <a:prstClr val="black"/>
                </a:solidFill>
              </a:rPr>
              <a:t> encaró al viento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105400" y="3615183"/>
            <a:ext cx="0" cy="667512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 Opciones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81200" y="1447800"/>
            <a:ext cx="5181600" cy="4718506"/>
            <a:chOff x="1371600" y="1676400"/>
            <a:chExt cx="5181600" cy="47185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371600" y="1676400"/>
                  <a:ext cx="2324100" cy="4708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 smtClean="0">
                      <a:solidFill>
                        <a:schemeClr val="tx1"/>
                      </a:solidFill>
                    </a:rPr>
                    <a:t>orden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simplicidad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serenidad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paz </a:t>
                  </a:r>
                  <a:endParaRPr lang="es-ES" sz="2000" i="1" dirty="0" smtClean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 smtClean="0">
                      <a:solidFill>
                        <a:schemeClr val="tx1"/>
                      </a:solidFill>
                    </a:rPr>
                    <a:t>decrecer</a:t>
                  </a:r>
                  <a:endParaRPr lang="es-ES" sz="2000" i="1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como dice Dios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debajo de </a:t>
                  </a:r>
                  <a14:m>
                    <m:oMath xmlns:m="http://schemas.openxmlformats.org/officeDocument/2006/math"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𝑋</m:t>
                      </m:r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𝑌</m:t>
                      </m:r>
                    </m:oMath>
                  </a14:m>
                  <a:endParaRPr lang="es-ES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abandono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obediencia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bendición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descansar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el </a:t>
                  </a:r>
                  <a:r>
                    <a:rPr lang="es-ES" sz="2000" i="1" dirty="0" smtClean="0"/>
                    <a:t>cielo</a:t>
                  </a:r>
                  <a:endParaRPr lang="es-ES" sz="2000" i="1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0" y="1676400"/>
                  <a:ext cx="2324100" cy="4708981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7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4152900" y="1685925"/>
                  <a:ext cx="2400300" cy="4708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 smtClean="0">
                      <a:solidFill>
                        <a:schemeClr val="tx1"/>
                      </a:solidFill>
                    </a:rPr>
                    <a:t>desorden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complejidad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turbulencia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 smtClean="0">
                      <a:solidFill>
                        <a:schemeClr val="tx1"/>
                      </a:solidFill>
                    </a:rPr>
                    <a:t>caos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 smtClean="0">
                      <a:solidFill>
                        <a:schemeClr val="tx1"/>
                      </a:solidFill>
                    </a:rPr>
                    <a:t>aumentar</a:t>
                  </a:r>
                  <a:endParaRPr lang="es-ES" sz="2000" i="1" dirty="0">
                    <a:solidFill>
                      <a:schemeClr val="tx1"/>
                    </a:solidFill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nuestra manera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encima de </a:t>
                  </a:r>
                  <a14:m>
                    <m:oMath xmlns:m="http://schemas.openxmlformats.org/officeDocument/2006/math"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𝑋</m:t>
                      </m:r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=</m:t>
                      </m:r>
                      <m:r>
                        <a:rPr lang="es-ES" i="1" dirty="0" smtClean="0">
                          <a:solidFill>
                            <a:schemeClr val="tx1"/>
                          </a:solidFill>
                          <a:latin typeface="Cambria Math"/>
                          <a:ea typeface="Cambria Math" pitchFamily="18" charset="0"/>
                        </a:rPr>
                        <m:t>𝑌</m:t>
                      </m:r>
                    </m:oMath>
                  </a14:m>
                  <a:endParaRPr lang="es-ES" dirty="0">
                    <a:solidFill>
                      <a:schemeClr val="tx1"/>
                    </a:solidFill>
                    <a:latin typeface="Cambria Math" pitchFamily="18" charset="0"/>
                    <a:ea typeface="Cambria Math" pitchFamily="18" charset="0"/>
                  </a:endParaRP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>
                      <a:solidFill>
                        <a:schemeClr val="tx1"/>
                      </a:solidFill>
                    </a:rPr>
                    <a:t>egoísmo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rebeldía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maldición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vagar</a:t>
                  </a:r>
                </a:p>
                <a:p>
                  <a:pPr algn="ctr">
                    <a:lnSpc>
                      <a:spcPct val="125000"/>
                    </a:lnSpc>
                  </a:pPr>
                  <a:r>
                    <a:rPr lang="es-ES" sz="2000" i="1" dirty="0"/>
                    <a:t>el inﬁerno</a:t>
                  </a: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2900" y="1685925"/>
                  <a:ext cx="2400300" cy="470898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 descr="C:\Users\cepuente\Documents\BOOKS\The Fig Tree and the Bell\Chaos\ccc_c2_fig24d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27051"/>
            <a:ext cx="1097280" cy="20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epuente\Documents\BOOKS\The Fig Tree and the Bell\Chaos\ccc_c2_fig24a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84" y="2743199"/>
            <a:ext cx="1463040" cy="180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8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Un juego de niños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982" y="2374904"/>
            <a:ext cx="4023360" cy="590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20" y="4387095"/>
            <a:ext cx="3968496" cy="704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17149" y="5269468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⋮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149" y="5269468"/>
                <a:ext cx="309700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04" y="1281678"/>
            <a:ext cx="4023360" cy="665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420" y="3352800"/>
            <a:ext cx="3968496" cy="505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1" y="2362200"/>
                <a:ext cx="914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𝑝</m:t>
                    </m:r>
                  </m:oMath>
                </a14:m>
                <a:r>
                  <a:rPr lang="en-US" sz="2000" dirty="0" smtClean="0">
                    <a:solidFill>
                      <a:prstClr val="black"/>
                    </a:solidFill>
                    <a:latin typeface="Cambria" pitchFamily="18" charset="0"/>
                  </a:rPr>
                  <a:t>					     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/>
                      </a:rPr>
                      <m:t>𝑞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Cambria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362200"/>
                <a:ext cx="9144000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81000" y="4724400"/>
                <a:ext cx="219904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𝑝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prstClr val="white"/>
                    </a:solidFill>
                  </a:rPr>
                  <a:t>…</a:t>
                </a:r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724400"/>
                <a:ext cx="2199043" cy="400110"/>
              </a:xfrm>
              <a:prstGeom prst="rect">
                <a:avLst/>
              </a:prstGeom>
              <a:blipFill rotWithShape="1">
                <a:blip r:embed="rId9"/>
                <a:stretch>
                  <a:fillRect t="-6061" r="-305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972301" y="3733800"/>
            <a:ext cx="1638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1</a:t>
            </a:r>
          </a:p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1   1</a:t>
            </a:r>
          </a:p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1   2   1</a:t>
            </a:r>
          </a:p>
          <a:p>
            <a:pPr algn="ctr"/>
            <a:r>
              <a:rPr lang="en-US" sz="2200" dirty="0" smtClean="0">
                <a:solidFill>
                  <a:prstClr val="black"/>
                </a:solidFill>
              </a:rPr>
              <a:t>1   3   3   1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7699" y="5638800"/>
            <a:ext cx="784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 smtClean="0">
                <a:solidFill>
                  <a:prstClr val="black"/>
                </a:solidFill>
              </a:rPr>
              <a:t>el juego </a:t>
            </a:r>
            <a:r>
              <a:rPr lang="es-CO" sz="2200" dirty="0">
                <a:solidFill>
                  <a:prstClr val="black"/>
                </a:solidFill>
              </a:rPr>
              <a:t>deﬁne </a:t>
            </a:r>
            <a:r>
              <a:rPr lang="es-CO" sz="2200" dirty="0" smtClean="0">
                <a:solidFill>
                  <a:prstClr val="black"/>
                </a:solidFill>
              </a:rPr>
              <a:t>una </a:t>
            </a:r>
            <a:r>
              <a:rPr lang="es-CO" sz="2200" dirty="0" smtClean="0">
                <a:solidFill>
                  <a:prstClr val="black"/>
                </a:solidFill>
                <a:latin typeface="Adobe Garamond Pro Bold"/>
              </a:rPr>
              <a:t>cascada </a:t>
            </a:r>
            <a:r>
              <a:rPr lang="es-CO" sz="2200" dirty="0" smtClean="0">
                <a:solidFill>
                  <a:prstClr val="black"/>
                </a:solidFill>
              </a:rPr>
              <a:t>multiplicativa</a:t>
            </a:r>
            <a:endParaRPr lang="es-CO" sz="2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80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Caos nunca más</a:t>
            </a:r>
            <a:endParaRPr lang="es-CO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1902526" y="858743"/>
            <a:ext cx="2288474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que no lo entiendes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ay no que no,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el caos abate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siempre al amor;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que no lo entiendes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ay no que no,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el caos pierde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con el amor</a:t>
            </a:r>
            <a:r>
              <a:rPr lang="es-ES" sz="1600" dirty="0" smtClean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.</a:t>
            </a:r>
          </a:p>
          <a:p>
            <a:pPr lvl="0">
              <a:spcBef>
                <a:spcPts val="0"/>
              </a:spcBef>
              <a:defRPr/>
            </a:pPr>
            <a:endParaRPr kumimoji="0" lang="es-ES" sz="16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Todo comienza así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con atracción sutil,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un fruto ajeno ves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parece toda miel,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ego dice ay 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traspasas tu nivel,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muerdes el polvo y ya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es caos en cantidad.</a:t>
            </a:r>
            <a:endParaRPr kumimoji="0" lang="es-CO" sz="1600" b="0" i="0" u="none" strike="noStrike" kern="120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" y="1311302"/>
            <a:ext cx="1074420" cy="21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953000" y="1345884"/>
            <a:ext cx="2117196" cy="4927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Es tan común ay 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diablo y su matiz,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destruye la amistad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negando la raíz,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ego dice ¿y qué?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valiente y sin poder,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te alejas con afán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es caos de ansiedad.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</a:p>
          <a:p>
            <a:pPr lvl="0">
              <a:spcBef>
                <a:spcPts val="0"/>
              </a:spcBef>
              <a:defRPr/>
            </a:pPr>
            <a:endParaRPr lang="es-ES" sz="1600" dirty="0" smtClean="0">
              <a:solidFill>
                <a:sysClr val="windowText" lastClr="000000"/>
              </a:solidFill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endParaRPr lang="es-ES" sz="1600" dirty="0">
              <a:solidFill>
                <a:sysClr val="windowText" lastClr="000000"/>
              </a:solidFill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Es triste siempre 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dinámica infernal,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un error pequeñito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crece presto sin azar,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ego dice ay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yo lo puedo si él,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te haces el tonto y ya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es caos de verdad.</a:t>
            </a:r>
            <a:endParaRPr kumimoji="0" lang="es-CO" sz="1600" b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032760"/>
            <a:ext cx="795406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3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1902526" y="1349276"/>
            <a:ext cx="2288474" cy="489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pago justo ay 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destierro celestial,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la ciencia lo confirma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solo gana la verdad,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ego fiel al fin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aprende de humildad,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aceptas buen ardor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y el caos ya se va.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  </a:t>
            </a:r>
          </a:p>
          <a:p>
            <a:pPr lvl="0">
              <a:spcBef>
                <a:spcPts val="0"/>
              </a:spcBef>
              <a:defRPr/>
            </a:pPr>
            <a:endParaRPr lang="es-ES" sz="1600" dirty="0" smtClean="0">
              <a:solidFill>
                <a:sysClr val="windowText" lastClr="000000"/>
              </a:solidFill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endParaRPr lang="es-ES" sz="1600" dirty="0">
              <a:solidFill>
                <a:sysClr val="windowText" lastClr="000000"/>
              </a:solidFill>
              <a:cs typeface="Times New Roman" pitchFamily="18" charset="0"/>
            </a:endParaRP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Todo termina así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con actitud gentil,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trino te arrebata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no te deja ya mentir,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el ego bello en paz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proyecta su hermandad,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caminas de su mano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cs typeface="Times New Roman" pitchFamily="18" charset="0"/>
              </a:rPr>
              <a:t>no hay caos nunca más.</a:t>
            </a:r>
            <a:endParaRPr kumimoji="0" lang="es-CO" sz="1600" b="0" i="0" u="none" strike="noStrike" kern="1200" cap="none" spc="0" normalizeH="0" baseline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15" name="Picture 2" descr="C:\Users\cepuente\Documents\BOOKS\The Fig Tree and the Bell\Chaos\ccc_c2_fig24a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2" y="3365449"/>
            <a:ext cx="1039688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953000" y="2209800"/>
            <a:ext cx="2117196" cy="3172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que no lo entiendes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ay no que no,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el caos abate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siempre al amor;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que no lo entiendes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ay no que no,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no me digas no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el caos pierde</a:t>
            </a:r>
          </a:p>
          <a:p>
            <a:pPr lvl="0">
              <a:spcBef>
                <a:spcPts val="0"/>
              </a:spcBef>
              <a:defRPr/>
            </a:pPr>
            <a:r>
              <a:rPr lang="es-ES" sz="1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con el amor.</a:t>
            </a:r>
            <a:endParaRPr kumimoji="0" lang="es-CO" sz="1600" b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35" y="2727960"/>
            <a:ext cx="1074420" cy="21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70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6001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3. De leyes de potencia, un remedo de lo lineal, </a:t>
            </a:r>
            <a:endParaRPr lang="es-ES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a</a:t>
            </a:r>
            <a:r>
              <a:rPr lang="es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 </a:t>
            </a:r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santidad</a:t>
            </a:r>
          </a:p>
          <a:p>
            <a:pPr algn="ctr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o</a:t>
            </a:r>
          </a:p>
          <a:p>
            <a:pPr algn="ctr"/>
            <a:endParaRPr lang="es-C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La impotencia de las leyes de potencia</a:t>
            </a:r>
            <a:endParaRPr lang="es-CO" sz="3000" dirty="0" smtClean="0"/>
          </a:p>
        </p:txBody>
      </p:sp>
    </p:spTree>
    <p:extLst>
      <p:ext uri="{BB962C8B-B14F-4D97-AF65-F5344CB8AC3E}">
        <p14:creationId xmlns:p14="http://schemas.microsoft.com/office/powerpoint/2010/main" val="304625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457200"/>
                <a:ext cx="8229600" cy="1143000"/>
              </a:xfrm>
            </p:spPr>
            <p:txBody>
              <a:bodyPr>
                <a:normAutofit/>
              </a:bodyPr>
              <a:lstStyle/>
              <a:p>
                <a:pPr/>
                <a:r>
                  <a:rPr lang="es-CO" sz="320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Distribuciones en escalas doble-logarítmicas</a:t>
                </a:r>
                <a:r>
                  <a:rPr lang="es-CO" sz="3200" dirty="0" smtClean="0"/>
                  <a:t/>
                </a:r>
                <a:br>
                  <a:rPr lang="es-CO" sz="32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200" i="1"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CO" sz="2200" i="1">
                              <a:latin typeface="Cambria Math"/>
                            </a:rPr>
                            <m:t>𝑋</m:t>
                          </m:r>
                          <m:r>
                            <a:rPr lang="es-CO" sz="2200" i="1">
                              <a:latin typeface="Cambria Math"/>
                              <a:ea typeface="Cambria Math"/>
                            </a:rPr>
                            <m:t>≥</m:t>
                          </m:r>
                          <m:r>
                            <a:rPr lang="es-CO" sz="22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s-CO" sz="2200" b="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s-CO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s-CO" sz="2200" dirty="0">
                  <a:latin typeface="Adobe Garamond Pro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457200"/>
                <a:ext cx="8229600" cy="11430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b="8128"/>
          <a:stretch/>
        </p:blipFill>
        <p:spPr>
          <a:xfrm>
            <a:off x="1850066" y="2286000"/>
            <a:ext cx="5029200" cy="2690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200" dirty="0" smtClean="0"/>
                  <a:t>ley de Gutenberg-Richter para terremotos: </a:t>
                </a:r>
                <a14:m>
                  <m:oMath xmlns:m="http://schemas.openxmlformats.org/officeDocument/2006/math">
                    <m:r>
                      <a:rPr lang="es-CO" sz="2200" b="0" i="1" smtClean="0">
                        <a:latin typeface="Cambria Math"/>
                      </a:rPr>
                      <m:t>𝑐</m:t>
                    </m:r>
                    <m:r>
                      <a:rPr lang="es-CO" sz="2200" b="0" i="1" smtClean="0">
                        <a:latin typeface="Cambria Math"/>
                        <a:ea typeface="Cambria Math"/>
                      </a:rPr>
                      <m:t>≈1</m:t>
                    </m:r>
                  </m:oMath>
                </a14:m>
                <a:endParaRPr lang="es-CO" sz="22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6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457200"/>
                <a:ext cx="8229600" cy="1143000"/>
              </a:xfrm>
            </p:spPr>
            <p:txBody>
              <a:bodyPr>
                <a:normAutofit/>
              </a:bodyPr>
              <a:lstStyle/>
              <a:p>
                <a:pPr/>
                <a:r>
                  <a:rPr lang="es-CO" sz="3200" dirty="0" smtClean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Distribuciones en escalas doble-logarítmicas</a:t>
                </a:r>
                <a:r>
                  <a:rPr lang="es-CO" sz="3200" dirty="0" smtClean="0"/>
                  <a:t/>
                </a:r>
                <a:br>
                  <a:rPr lang="es-CO" sz="3200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200" i="1">
                          <a:latin typeface="Cambria Math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s-CO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CO" sz="2200" i="1">
                              <a:latin typeface="Cambria Math"/>
                            </a:rPr>
                            <m:t>𝑋</m:t>
                          </m:r>
                          <m:r>
                            <a:rPr lang="es-CO" sz="2200" i="1">
                              <a:latin typeface="Cambria Math"/>
                              <a:ea typeface="Cambria Math"/>
                            </a:rPr>
                            <m:t>≥</m:t>
                          </m:r>
                          <m:r>
                            <a:rPr lang="es-CO" sz="22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s-CO" sz="2200" b="0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s-CO" sz="22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s-CO" sz="22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sup>
                      </m:sSup>
                    </m:oMath>
                  </m:oMathPara>
                </a14:m>
                <a:endParaRPr lang="es-CO" sz="2200" dirty="0">
                  <a:latin typeface="Adobe Garamond Pro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457200"/>
                <a:ext cx="8229600" cy="1143000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5181600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/>
                </a:solidFill>
              </a:rPr>
              <a:t>presentes en </a:t>
            </a:r>
            <a:r>
              <a:rPr lang="es-CO" sz="2200" dirty="0" smtClean="0">
                <a:solidFill>
                  <a:schemeClr val="tx1"/>
                </a:solidFill>
                <a:latin typeface="+mj-lt"/>
              </a:rPr>
              <a:t>violencia</a:t>
            </a:r>
            <a:r>
              <a:rPr lang="es-CO" sz="2200" dirty="0" smtClean="0">
                <a:solidFill>
                  <a:schemeClr val="tx1"/>
                </a:solidFill>
              </a:rPr>
              <a:t> natural: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inundaciones, avalanchas, erupciones volcánicas, incendios forestales</a:t>
            </a:r>
            <a:endParaRPr lang="es-CO" sz="2000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b="8128"/>
          <a:stretch/>
        </p:blipFill>
        <p:spPr>
          <a:xfrm>
            <a:off x="1850066" y="2286000"/>
            <a:ext cx="5029200" cy="2690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200" dirty="0" smtClean="0"/>
                  <a:t>ley de Gutenberg-Richter para terremotos: </a:t>
                </a:r>
                <a14:m>
                  <m:oMath xmlns:m="http://schemas.openxmlformats.org/officeDocument/2006/math">
                    <m:r>
                      <a:rPr lang="es-CO" sz="2200" b="0" i="1" smtClean="0">
                        <a:latin typeface="Cambria Math"/>
                      </a:rPr>
                      <m:t>𝑐</m:t>
                    </m:r>
                    <m:r>
                      <a:rPr lang="es-CO" sz="2200" b="0" i="1" smtClean="0">
                        <a:latin typeface="Cambria Math"/>
                        <a:ea typeface="Cambria Math"/>
                      </a:rPr>
                      <m:t>≈1</m:t>
                    </m:r>
                  </m:oMath>
                </a14:m>
                <a:endParaRPr lang="es-CO" sz="22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blipFill rotWithShape="1">
                <a:blip r:embed="rId4"/>
                <a:stretch>
                  <a:fillRect t="-7143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5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Desigualdades en el mundo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s-CO" sz="2200" dirty="0" smtClean="0">
                <a:latin typeface="+mn-lt"/>
              </a:rPr>
              <a:t>(Vilfredo Pareto, 1896)</a:t>
            </a:r>
            <a:endParaRPr lang="es-CO" sz="22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b="0" i="1" dirty="0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i="0" dirty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sz="2200" b="0" i="1" dirty="0" smtClean="0">
                              <a:latin typeface="Cambria Math"/>
                            </a:rPr>
                            <m:t>𝑁</m:t>
                          </m:r>
                          <m:d>
                            <m:dPr>
                              <m:ctrlPr>
                                <a:rPr lang="en-US" sz="2200" b="0" i="1" dirty="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200" b="0" i="1" dirty="0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200" b="0" i="1" dirty="0" smtClean="0">
                              <a:latin typeface="Cambria Math"/>
                            </a:rPr>
                            <m:t>=</m:t>
                          </m:r>
                          <m:r>
                            <a:rPr lang="en-US" sz="2200" b="0" i="1" dirty="0" smtClean="0">
                              <a:latin typeface="Cambria Math"/>
                            </a:rPr>
                            <m:t>𝑙𝑜𝑔𝐴</m:t>
                          </m:r>
                          <m:r>
                            <a:rPr lang="en-US" sz="2200" b="0" i="1" dirty="0" smtClean="0">
                              <a:latin typeface="Cambria Math"/>
                            </a:rPr>
                            <m:t>+</m:t>
                          </m:r>
                          <m:r>
                            <a:rPr lang="en-US" sz="2200" b="0" i="1" dirty="0" smtClean="0">
                              <a:latin typeface="Cambria Math"/>
                            </a:rPr>
                            <m:t>𝑚</m:t>
                          </m:r>
                          <m:r>
                            <a:rPr lang="en-US" sz="2200" b="0" i="1" dirty="0" smtClean="0">
                              <a:latin typeface="Cambria Math"/>
                            </a:rPr>
                            <m:t> </m:t>
                          </m:r>
                          <m:r>
                            <a:rPr lang="en-US" sz="2200" b="0" i="1" dirty="0" smtClean="0">
                              <a:latin typeface="Cambria Math"/>
                            </a:rPr>
                            <m:t>𝑙𝑜𝑔𝑥</m:t>
                          </m:r>
                        </m:e>
                      </m:func>
                    </m:oMath>
                  </m:oMathPara>
                </a14:m>
                <a:endParaRPr lang="es-CO" sz="2200" i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00200"/>
                <a:ext cx="9144000" cy="430887"/>
              </a:xfrm>
              <a:prstGeom prst="rect">
                <a:avLst/>
              </a:prstGeom>
              <a:blipFill rotWithShape="1">
                <a:blip r:embed="rId2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291862" y="2171700"/>
            <a:ext cx="5870938" cy="2998232"/>
            <a:chOff x="1291862" y="2171700"/>
            <a:chExt cx="5870938" cy="29982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2171700"/>
              <a:ext cx="5410200" cy="2857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91862" y="2362200"/>
                  <a:ext cx="838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1862" y="2362200"/>
                  <a:ext cx="83820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2190" r="-2335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27899" y="4800600"/>
                  <a:ext cx="838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7899" y="4800600"/>
                  <a:ext cx="838200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2895600" y="35052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1960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05400" y="30480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1997</a:t>
              </a:r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5309681"/>
            <a:ext cx="91439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percentiles 30 al 85 de la distribución de ingresos del mundo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(A partir de Di </a:t>
            </a:r>
            <a:r>
              <a:rPr lang="es-CO" sz="2200" dirty="0" err="1" smtClean="0"/>
              <a:t>Guilmi</a:t>
            </a:r>
            <a:r>
              <a:rPr lang="es-CO" sz="2200" dirty="0" smtClean="0"/>
              <a:t> et al., 2003)</a:t>
            </a:r>
          </a:p>
        </p:txBody>
      </p:sp>
    </p:spTree>
    <p:extLst>
      <p:ext uri="{BB962C8B-B14F-4D97-AF65-F5344CB8AC3E}">
        <p14:creationId xmlns:p14="http://schemas.microsoft.com/office/powerpoint/2010/main" val="38467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</a:t>
            </a:r>
            <a:r>
              <a:rPr lang="es-CO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conﬂictos</a:t>
            </a:r>
            <a:r>
              <a:rPr lang="es-CO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las guerras</a:t>
            </a:r>
            <a:r>
              <a:rPr lang="es-CO" sz="3200" dirty="0" smtClean="0"/>
              <a:t/>
            </a:r>
            <a:br>
              <a:rPr lang="es-CO" sz="3200" dirty="0" smtClean="0"/>
            </a:br>
            <a:r>
              <a:rPr lang="es-CO" sz="2200" dirty="0" smtClean="0">
                <a:latin typeface="+mn-lt"/>
              </a:rPr>
              <a:t>(Lewis </a:t>
            </a:r>
            <a:r>
              <a:rPr lang="es-CO" sz="2200" dirty="0" err="1" smtClean="0">
                <a:latin typeface="+mn-lt"/>
              </a:rPr>
              <a:t>Fry</a:t>
            </a:r>
            <a:r>
              <a:rPr lang="es-CO" sz="2200" dirty="0" smtClean="0">
                <a:latin typeface="+mn-lt"/>
              </a:rPr>
              <a:t> </a:t>
            </a:r>
            <a:r>
              <a:rPr lang="es-CO" sz="2200" dirty="0" err="1" smtClean="0">
                <a:latin typeface="+mn-lt"/>
              </a:rPr>
              <a:t>Richarson</a:t>
            </a:r>
            <a:r>
              <a:rPr lang="es-CO" sz="2200" dirty="0" smtClean="0">
                <a:latin typeface="+mn-lt"/>
              </a:rPr>
              <a:t>, 1960)</a:t>
            </a:r>
            <a:endParaRPr lang="es-CO" sz="22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754034"/>
            <a:ext cx="9143999" cy="494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(A partir de </a:t>
            </a:r>
            <a:r>
              <a:rPr lang="es-CO" sz="2200" dirty="0" err="1"/>
              <a:t>C</a:t>
            </a:r>
            <a:r>
              <a:rPr lang="es-CO" sz="2200" dirty="0" err="1" smtClean="0"/>
              <a:t>ederman</a:t>
            </a:r>
            <a:r>
              <a:rPr lang="es-CO" sz="2200" dirty="0" smtClean="0"/>
              <a:t>, 2003)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985" y="1600200"/>
            <a:ext cx="455861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Más sentido común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455420"/>
            <a:ext cx="91439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5000"/>
              </a:lnSpc>
            </a:pPr>
            <a:r>
              <a:rPr lang="es-CO" sz="2200" dirty="0" smtClean="0">
                <a:solidFill>
                  <a:prstClr val="black"/>
                </a:solidFill>
              </a:rPr>
              <a:t>es mejor evitar procesos que generan leyes de potencia: cascadas multiplicativas,</a:t>
            </a:r>
            <a:endParaRPr lang="es-CO" sz="2200" i="1" dirty="0">
              <a:solidFill>
                <a:prstClr val="black"/>
              </a:solidFill>
            </a:endParaRP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conexiones preferenciales, tolerancia optimizada, </a:t>
            </a:r>
            <a:r>
              <a:rPr lang="es-CO" sz="2200" dirty="0" smtClean="0">
                <a:latin typeface="+mj-lt"/>
              </a:rPr>
              <a:t>auto-organización crítica</a:t>
            </a:r>
            <a:r>
              <a:rPr lang="es-CO" sz="2200" dirty="0" smtClean="0"/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178441"/>
            <a:ext cx="91439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no existe una “</a:t>
            </a:r>
            <a:r>
              <a:rPr lang="es-CO" sz="2200" dirty="0" smtClean="0">
                <a:latin typeface="+mj-lt"/>
              </a:rPr>
              <a:t>mano invisible</a:t>
            </a:r>
            <a:r>
              <a:rPr lang="es-CO" sz="2200" dirty="0" smtClean="0"/>
              <a:t>” sino la nuestra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Adobe Garamond Pro Bold" pitchFamily="18" charset="0"/>
              </a:rPr>
              <a:t>Moraleja: </a:t>
            </a:r>
            <a:r>
              <a:rPr lang="es-CO" sz="2200" dirty="0" smtClean="0"/>
              <a:t>es mejor la potencia del </a:t>
            </a:r>
            <a:r>
              <a:rPr lang="es-CO" sz="2200" dirty="0" smtClean="0">
                <a:latin typeface="+mj-lt"/>
              </a:rPr>
              <a:t>cero</a:t>
            </a:r>
            <a:endParaRPr lang="es-CO" sz="22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2" y="2590800"/>
            <a:ext cx="2683168" cy="237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590799"/>
            <a:ext cx="260327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/>
          </a:bodyPr>
          <a:lstStyle/>
          <a:p>
            <a:r>
              <a:rPr lang="es-CO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cero es potencia</a:t>
            </a:r>
            <a:endParaRPr lang="es-CO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cascada, después de doce niveles</a:t>
            </a:r>
            <a:endParaRPr lang="es-C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h</m:t>
                      </m:r>
                      <m:r>
                        <a:rPr lang="en-US" sz="2000" i="1" dirty="0" smtClean="0">
                          <a:latin typeface="Cambria Math"/>
                        </a:rPr>
                        <m:t> = 56.69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684611"/>
                <a:ext cx="1447800" cy="4001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latin typeface="Cambria Math"/>
                        </a:rPr>
                        <m:t>𝑝</m:t>
                      </m:r>
                      <m:r>
                        <a:rPr lang="en-US" sz="2000" i="1" dirty="0" smtClean="0">
                          <a:latin typeface="Cambria Math"/>
                        </a:rPr>
                        <m:t> = 0.7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3684611"/>
                <a:ext cx="1219200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26" y="1434850"/>
            <a:ext cx="3931920" cy="25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38200" y="1179601"/>
            <a:ext cx="7467600" cy="4513416"/>
            <a:chOff x="1137187" y="1904999"/>
            <a:chExt cx="6482046" cy="4513416"/>
          </a:xfrm>
        </p:grpSpPr>
        <p:sp>
          <p:nvSpPr>
            <p:cNvPr id="3" name="TextBox 2"/>
            <p:cNvSpPr txBox="1"/>
            <p:nvPr/>
          </p:nvSpPr>
          <p:spPr>
            <a:xfrm>
              <a:off x="1137187" y="1904999"/>
              <a:ext cx="3307166" cy="451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viene la creciente y se lleva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la guerra asesina no sirve, que va.</a:t>
              </a:r>
            </a:p>
            <a:p>
              <a:pPr lvl="0" algn="ctr">
                <a:lnSpc>
                  <a:spcPct val="114000"/>
                </a:lnSpc>
              </a:pPr>
              <a:endParaRPr lang="es-ES" dirty="0">
                <a:solidFill>
                  <a:prstClr val="black"/>
                </a:solidFill>
                <a:latin typeface="Adobe Garamond Pro" pitchFamily="18" charset="0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llega terremoto y destruye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las desigualdades no sanan, que va.</a:t>
              </a:r>
            </a:p>
            <a:p>
              <a:pPr lvl="0" algn="ctr">
                <a:lnSpc>
                  <a:spcPct val="114000"/>
                </a:lnSpc>
              </a:pPr>
              <a:endParaRPr lang="es-ES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viene la avalancha y arrasa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 smtClean="0">
                  <a:solidFill>
                    <a:prstClr val="black"/>
                  </a:solidFill>
                </a:rPr>
                <a:t>promiscuidades no </a:t>
              </a:r>
              <a:r>
                <a:rPr lang="es-ES" dirty="0">
                  <a:solidFill>
                    <a:prstClr val="black"/>
                  </a:solidFill>
                </a:rPr>
                <a:t>suman, que va.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12067" y="1905000"/>
              <a:ext cx="3307166" cy="451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llega turbulencia y disipa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energía excesiva no arrulla, que va.</a:t>
              </a:r>
            </a:p>
            <a:p>
              <a:pPr algn="ctr">
                <a:lnSpc>
                  <a:spcPct val="114000"/>
                </a:lnSpc>
              </a:pPr>
              <a:endParaRPr lang="es-ES" dirty="0">
                <a:latin typeface="Adobe Garamond Pro" pitchFamily="18" charset="0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viene un incendio y quema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las cascadas mira no unen, que va.</a:t>
              </a:r>
            </a:p>
            <a:p>
              <a:pPr lvl="0" algn="ctr">
                <a:lnSpc>
                  <a:spcPct val="114000"/>
                </a:lnSpc>
              </a:pPr>
              <a:endParaRPr lang="es-ES" dirty="0">
                <a:solidFill>
                  <a:prstClr val="black"/>
                </a:solidFill>
                <a:latin typeface="Adobe Garamond Pro" pitchFamily="18" charset="0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Impotencia en la ley de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llega un volcancito y derrite verdad,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pura violencia no tiene clemencia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lo crítico oye no es tierno, que va</a:t>
              </a:r>
              <a:r>
                <a:rPr lang="es-ES" dirty="0" smtClean="0">
                  <a:solidFill>
                    <a:prstClr val="black"/>
                  </a:solidFill>
                </a:rPr>
                <a:t>.</a:t>
              </a:r>
              <a:endParaRPr lang="es-E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6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1100" y="804654"/>
            <a:ext cx="6934200" cy="5318840"/>
            <a:chOff x="1219200" y="1871453"/>
            <a:chExt cx="6934200" cy="5318840"/>
          </a:xfrm>
        </p:grpSpPr>
        <p:sp>
          <p:nvSpPr>
            <p:cNvPr id="3" name="TextBox 2"/>
            <p:cNvSpPr txBox="1"/>
            <p:nvPr/>
          </p:nvSpPr>
          <p:spPr>
            <a:xfrm>
              <a:off x="1219200" y="1871453"/>
              <a:ext cx="3619500" cy="5215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s-ES" dirty="0" smtClean="0">
                  <a:solidFill>
                    <a:prstClr val="black"/>
                  </a:solidFill>
                  <a:latin typeface="Adobe Garamond Pro Bold"/>
                </a:rPr>
                <a:t>El </a:t>
              </a: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cero es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allí está la ciencia.</a:t>
              </a:r>
            </a:p>
            <a:p>
              <a:pPr lvl="0" algn="ctr">
                <a:lnSpc>
                  <a:spcPct val="114000"/>
                </a:lnSpc>
              </a:pPr>
              <a:endParaRPr lang="es-ES" sz="10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Ay tómalo suave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crezcas rencor,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en mala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se halla el amor.</a:t>
              </a:r>
            </a:p>
            <a:p>
              <a:pPr lvl="0" algn="ctr">
                <a:lnSpc>
                  <a:spcPct val="114000"/>
                </a:lnSpc>
              </a:pPr>
              <a:endParaRPr lang="es-ES" sz="10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El cero es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allí está la ciencia.</a:t>
              </a:r>
            </a:p>
            <a:p>
              <a:pPr lvl="0" algn="ctr">
                <a:lnSpc>
                  <a:spcPct val="114000"/>
                </a:lnSpc>
              </a:pPr>
              <a:endParaRPr lang="es-ES" sz="10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Ay crece aureola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causes dolor,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con mala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crece el amor.</a:t>
              </a:r>
            </a:p>
            <a:p>
              <a:pPr lvl="0" algn="ctr">
                <a:lnSpc>
                  <a:spcPct val="114000"/>
                </a:lnSpc>
              </a:pPr>
              <a:endParaRPr lang="es-ES" sz="10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El cero es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allí está la ciencia</a:t>
              </a:r>
              <a:r>
                <a:rPr lang="es-ES" dirty="0" smtClean="0">
                  <a:solidFill>
                    <a:prstClr val="black"/>
                  </a:solidFill>
                  <a:latin typeface="Adobe Garamond Pro Bold"/>
                </a:rPr>
                <a:t>.</a:t>
              </a:r>
              <a:endParaRPr lang="es-ES" dirty="0">
                <a:solidFill>
                  <a:prstClr val="black"/>
                </a:solidFill>
                <a:latin typeface="Adobe Garamond Pro Bold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05300" y="1905000"/>
              <a:ext cx="3848100" cy="5285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s-ES" dirty="0" smtClean="0">
                  <a:solidFill>
                    <a:prstClr val="black"/>
                  </a:solidFill>
                </a:rPr>
                <a:t>Ay </a:t>
              </a:r>
              <a:r>
                <a:rPr lang="es-ES" dirty="0">
                  <a:solidFill>
                    <a:prstClr val="black"/>
                  </a:solidFill>
                </a:rPr>
                <a:t>vive despacio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pierdas unión,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en mala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vence el amor.</a:t>
              </a:r>
            </a:p>
            <a:p>
              <a:pPr lvl="0" algn="ctr">
                <a:lnSpc>
                  <a:spcPct val="114000"/>
                </a:lnSpc>
              </a:pPr>
              <a:endParaRPr lang="es-ES" sz="10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El cero es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 Bold"/>
                </a:rPr>
                <a:t>allí está la ciencia.</a:t>
              </a:r>
            </a:p>
            <a:p>
              <a:pPr lvl="0" algn="ctr">
                <a:lnSpc>
                  <a:spcPct val="114000"/>
                </a:lnSpc>
              </a:pPr>
              <a:endParaRPr lang="es-ES" sz="1400" dirty="0">
                <a:solidFill>
                  <a:prstClr val="black"/>
                </a:solidFill>
                <a:latin typeface="Adobe Garamond Pro Bold"/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Ay sin bobería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enfades a Dios,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con mala potencia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</a:rPr>
                <a:t>no sana el amor</a:t>
              </a:r>
              <a:r>
                <a:rPr lang="es-ES" dirty="0" smtClean="0">
                  <a:solidFill>
                    <a:prstClr val="black"/>
                  </a:solidFill>
                </a:rPr>
                <a:t>.</a:t>
              </a:r>
            </a:p>
            <a:p>
              <a:pPr lvl="0" algn="ctr">
                <a:lnSpc>
                  <a:spcPct val="114000"/>
                </a:lnSpc>
              </a:pPr>
              <a:endParaRPr lang="es-ES" sz="1600" dirty="0">
                <a:solidFill>
                  <a:prstClr val="black"/>
                </a:solidFill>
              </a:endParaRP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" pitchFamily="18" charset="0"/>
                </a:rPr>
                <a:t>Ay sólo el amor,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" pitchFamily="18" charset="0"/>
                </a:rPr>
                <a:t>sólo el </a:t>
              </a:r>
              <a:r>
                <a:rPr lang="es-ES" dirty="0" smtClean="0">
                  <a:solidFill>
                    <a:prstClr val="black"/>
                  </a:solidFill>
                  <a:latin typeface="Adobe Garamond Pro" pitchFamily="18" charset="0"/>
                </a:rPr>
                <a:t>amor</a:t>
              </a:r>
              <a:r>
                <a:rPr lang="es-ES" dirty="0">
                  <a:solidFill>
                    <a:prstClr val="black"/>
                  </a:solidFill>
                  <a:latin typeface="Adobe Garamond Pro" pitchFamily="18" charset="0"/>
                </a:rPr>
                <a:t>,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 smtClean="0">
                  <a:solidFill>
                    <a:prstClr val="black"/>
                  </a:solidFill>
                  <a:latin typeface="Adobe Garamond Pro" pitchFamily="18" charset="0"/>
                </a:rPr>
                <a:t>al </a:t>
              </a:r>
              <a:r>
                <a:rPr lang="es-ES" dirty="0">
                  <a:solidFill>
                    <a:prstClr val="black"/>
                  </a:solidFill>
                  <a:latin typeface="Adobe Garamond Pro" pitchFamily="18" charset="0"/>
                </a:rPr>
                <a:t>cero te digo</a:t>
              </a:r>
            </a:p>
            <a:p>
              <a:pPr lvl="0" algn="ctr">
                <a:lnSpc>
                  <a:spcPct val="114000"/>
                </a:lnSpc>
              </a:pPr>
              <a:r>
                <a:rPr lang="es-ES" dirty="0">
                  <a:solidFill>
                    <a:prstClr val="black"/>
                  </a:solidFill>
                  <a:latin typeface="Adobe Garamond Pro" pitchFamily="18" charset="0"/>
                </a:rPr>
                <a:t>al cero me voy.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720" y="4898066"/>
            <a:ext cx="5619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6001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4. Al cielo, lo lineal sublimado, mediante transformaciones positivas</a:t>
            </a:r>
          </a:p>
          <a:p>
            <a:pPr algn="ctr"/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o</a:t>
            </a:r>
          </a:p>
          <a:p>
            <a:pPr algn="ctr"/>
            <a:endParaRPr lang="es-C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itchFamily="18" charset="0"/>
            </a:endParaRPr>
          </a:p>
          <a:p>
            <a:pPr algn="ctr"/>
            <a:r>
              <a:rPr lang="es-CO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itchFamily="18" charset="0"/>
              </a:rPr>
              <a:t>El arte unitivo de la Santísima Trinidad</a:t>
            </a:r>
            <a:endParaRPr lang="es-CO" sz="3000" dirty="0" smtClean="0"/>
          </a:p>
        </p:txBody>
      </p:sp>
    </p:spTree>
    <p:extLst>
      <p:ext uri="{BB962C8B-B14F-4D97-AF65-F5344CB8AC3E}">
        <p14:creationId xmlns:p14="http://schemas.microsoft.com/office/powerpoint/2010/main" val="25862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83080"/>
            <a:ext cx="347472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3686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200" dirty="0"/>
              <a:t>buscando </a:t>
            </a:r>
            <a:r>
              <a:rPr lang="es-CO" sz="2200" dirty="0" smtClean="0"/>
              <a:t>super</a:t>
            </a:r>
            <a:r>
              <a:rPr lang="en-US" sz="2200" dirty="0"/>
              <a:t>ﬁ</a:t>
            </a:r>
            <a:r>
              <a:rPr lang="es-CO" sz="2200" dirty="0" smtClean="0"/>
              <a:t>cies </a:t>
            </a:r>
            <a:r>
              <a:rPr lang="es-CO" sz="2200" dirty="0"/>
              <a:t>de montañas para estudiar la evolución de </a:t>
            </a:r>
            <a:r>
              <a:rPr lang="es-CO" sz="2200" dirty="0" smtClean="0"/>
              <a:t>los ríos …</a:t>
            </a:r>
            <a:endParaRPr lang="es-CO" sz="2200" dirty="0"/>
          </a:p>
        </p:txBody>
      </p:sp>
    </p:spTree>
    <p:extLst>
      <p:ext uri="{BB962C8B-B14F-4D97-AF65-F5344CB8AC3E}">
        <p14:creationId xmlns:p14="http://schemas.microsoft.com/office/powerpoint/2010/main" val="230189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1790700"/>
            <a:ext cx="3474720" cy="3474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473994"/>
            <a:ext cx="91440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/>
              <a:t>primero una los puntos del principio, la mitad y el </a:t>
            </a:r>
            <a:r>
              <a:rPr lang="en-US" sz="2200" dirty="0"/>
              <a:t>ﬁ</a:t>
            </a:r>
            <a:r>
              <a:rPr lang="es-CO" sz="2200" dirty="0" err="1" smtClean="0"/>
              <a:t>nal</a:t>
            </a:r>
            <a:endParaRPr lang="es-CO" sz="2200" dirty="0" smtClean="0"/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luego vaya </a:t>
            </a:r>
            <a:r>
              <a:rPr lang="es-CO" sz="2200" dirty="0" smtClean="0">
                <a:latin typeface="+mj-lt"/>
              </a:rPr>
              <a:t>arriba </a:t>
            </a:r>
            <a:r>
              <a:rPr lang="es-CO" sz="2200" dirty="0" smtClean="0"/>
              <a:t>y </a:t>
            </a:r>
            <a:r>
              <a:rPr lang="es-CO" sz="2200" dirty="0" smtClean="0">
                <a:latin typeface="+mj-lt"/>
              </a:rPr>
              <a:t>abajo </a:t>
            </a:r>
            <a:r>
              <a:rPr lang="es-CO" sz="2200" dirty="0" smtClean="0"/>
              <a:t>una cantidad </a:t>
            </a:r>
            <a:r>
              <a:rPr lang="es-CO" sz="2000" b="1" dirty="0" smtClean="0">
                <a:latin typeface="Cambria Math" pitchFamily="18" charset="0"/>
                <a:ea typeface="Cambria Math" pitchFamily="18" charset="0"/>
              </a:rPr>
              <a:t>z</a:t>
            </a:r>
            <a:r>
              <a:rPr lang="es-CO" sz="2200" dirty="0" smtClean="0">
                <a:latin typeface="+mj-lt"/>
              </a:rPr>
              <a:t> </a:t>
            </a:r>
            <a:r>
              <a:rPr lang="es-CO" sz="2200" dirty="0" smtClean="0"/>
              <a:t>desde la mitad</a:t>
            </a:r>
            <a:endParaRPr lang="es-CO" sz="2200" dirty="0"/>
          </a:p>
        </p:txBody>
      </p:sp>
      <p:sp>
        <p:nvSpPr>
          <p:cNvPr id="3" name="Flowchart: Connector 2"/>
          <p:cNvSpPr/>
          <p:nvPr/>
        </p:nvSpPr>
        <p:spPr>
          <a:xfrm>
            <a:off x="4497896" y="179070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6220544" y="517398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783205" y="5173980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3644598" y="179070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384196" y="517398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469435"/>
                <a:ext cx="9144000" cy="503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ahora una de izquierda a derecha y vaya </a:t>
                </a:r>
                <a:r>
                  <a:rPr lang="es-CO" sz="2200" dirty="0" smtClean="0">
                    <a:latin typeface="+mj-lt"/>
                  </a:rPr>
                  <a:t>arriba </a:t>
                </a:r>
                <a:r>
                  <a:rPr lang="es-CO" sz="2200" dirty="0" smtClean="0"/>
                  <a:t>y </a:t>
                </a:r>
                <a:r>
                  <a:rPr lang="es-CO" sz="2200" dirty="0" smtClean="0">
                    <a:latin typeface="+mj-lt"/>
                  </a:rPr>
                  <a:t>abajo </a:t>
                </a:r>
                <a:r>
                  <a:rPr lang="es-CO" sz="2200" dirty="0" smtClean="0"/>
                  <a:t>la cantidad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b="1" i="0" smtClean="0">
                            <a:latin typeface="Cambria Math"/>
                          </a:rPr>
                          <m:t>𝐳</m:t>
                        </m:r>
                      </m:e>
                      <m:sup>
                        <m:r>
                          <a:rPr lang="es-CO" sz="2000" b="1" i="0" smtClean="0"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CO" sz="2000" b="1" dirty="0" smtClean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69435"/>
                <a:ext cx="9144000" cy="503408"/>
              </a:xfrm>
              <a:prstGeom prst="rect">
                <a:avLst/>
              </a:prstGeom>
              <a:blipFill rotWithShape="1">
                <a:blip r:embed="rId2"/>
                <a:stretch>
                  <a:fillRect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73174"/>
            <a:ext cx="3492705" cy="3703320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3200400" y="2648474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808536" y="434107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4944332" y="4341070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4073629" y="2648474"/>
            <a:ext cx="91440" cy="9144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4497896" y="1781937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2783205" y="5196388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6220544" y="5196388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3631596" y="1781937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388530" y="5196388"/>
            <a:ext cx="91440" cy="91440"/>
          </a:xfrm>
          <a:prstGeom prst="flowChartConnec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7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de montaña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469435"/>
                <a:ext cx="9144000" cy="94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ahora una de izquierda a derecha y vaya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arriba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y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abajo </a:t>
                </a:r>
                <a:r>
                  <a:rPr lang="es-CO" sz="22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 cantidad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O" sz="2000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s-CO" sz="2000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𝐳</m:t>
                        </m:r>
                      </m:e>
                      <m:sup>
                        <m:r>
                          <a:rPr lang="es-CO" sz="2000" b="1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s-CO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>
                  <a:lnSpc>
                    <a:spcPct val="125000"/>
                  </a:lnSpc>
                </a:pPr>
                <a:r>
                  <a:rPr lang="es-CO" sz="2200" dirty="0" smtClean="0"/>
                  <a:t>… la montaña aparece al agregar más puntos </a:t>
                </a:r>
                <a:r>
                  <a:rPr lang="es-CO" sz="2200" dirty="0" smtClean="0">
                    <a:latin typeface="+mj-lt"/>
                  </a:rPr>
                  <a:t>arriba </a:t>
                </a:r>
                <a:r>
                  <a:rPr lang="es-CO" sz="2200" dirty="0" smtClean="0"/>
                  <a:t>y </a:t>
                </a:r>
                <a:r>
                  <a:rPr lang="es-CO" sz="2200" dirty="0" smtClean="0">
                    <a:latin typeface="+mj-lt"/>
                  </a:rPr>
                  <a:t>abajo </a:t>
                </a:r>
                <a:r>
                  <a:rPr lang="es-CO" sz="2200" dirty="0" smtClean="0"/>
                  <a:t>en potencias de </a:t>
                </a:r>
                <a:r>
                  <a:rPr lang="es-CO" sz="2000" b="1" dirty="0" smtClean="0">
                    <a:latin typeface="Cambria Math" pitchFamily="18" charset="0"/>
                    <a:ea typeface="Cambria Math" pitchFamily="18" charset="0"/>
                  </a:rPr>
                  <a:t>z</a:t>
                </a:r>
                <a:endParaRPr lang="es-CO" sz="2000" b="1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69435"/>
                <a:ext cx="9144000" cy="948337"/>
              </a:xfrm>
              <a:prstGeom prst="rect">
                <a:avLst/>
              </a:prstGeom>
              <a:blipFill rotWithShape="1"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73174"/>
            <a:ext cx="3492705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15870"/>
            <a:ext cx="9144000" cy="134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+ - </a:t>
            </a:r>
            <a:r>
              <a:rPr lang="es-CO" sz="2200" dirty="0" smtClean="0"/>
              <a:t>es la montaña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- - </a:t>
            </a:r>
            <a:r>
              <a:rPr lang="es-CO" sz="2200" dirty="0" smtClean="0"/>
              <a:t>alterna </a:t>
            </a:r>
            <a:r>
              <a:rPr lang="es-CO" sz="2200" dirty="0" smtClean="0">
                <a:latin typeface="+mj-lt"/>
              </a:rPr>
              <a:t>arribas </a:t>
            </a:r>
            <a:r>
              <a:rPr lang="es-CO" sz="2200" dirty="0" smtClean="0"/>
              <a:t>y </a:t>
            </a:r>
            <a:r>
              <a:rPr lang="es-CO" sz="2200" dirty="0" smtClean="0">
                <a:latin typeface="+mj-lt"/>
              </a:rPr>
              <a:t>abajos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latin typeface="+mj-lt"/>
              </a:rPr>
              <a:t>caso + + </a:t>
            </a:r>
            <a:r>
              <a:rPr lang="es-CO" sz="2200" dirty="0" smtClean="0"/>
              <a:t>obtiene nuevos puntos siempre </a:t>
            </a:r>
            <a:r>
              <a:rPr lang="es-CO" sz="2200" dirty="0" smtClean="0">
                <a:latin typeface="+mj-lt"/>
              </a:rPr>
              <a:t>arriba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2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715870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+ -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es la montaña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- -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alterna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arribas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abajos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caso + +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obtiene nuevos puntos siempre </a:t>
            </a:r>
            <a:r>
              <a:rPr lang="es-CO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arriba</a:t>
            </a:r>
          </a:p>
          <a:p>
            <a:pPr algn="ctr">
              <a:lnSpc>
                <a:spcPct val="125000"/>
              </a:lnSpc>
            </a:pPr>
            <a:r>
              <a:rPr lang="es-CO" sz="2200" dirty="0" smtClean="0"/>
              <a:t>cuando </a:t>
            </a:r>
            <a:r>
              <a:rPr lang="es-CO" sz="2000" b="1" dirty="0" smtClean="0">
                <a:latin typeface="Cambria Math" pitchFamily="18" charset="0"/>
                <a:ea typeface="Cambria Math" pitchFamily="18" charset="0"/>
              </a:rPr>
              <a:t>z</a:t>
            </a:r>
            <a:r>
              <a:rPr lang="es-CO" sz="2200" dirty="0" smtClean="0"/>
              <a:t> aumenta, los </a:t>
            </a:r>
            <a:r>
              <a:rPr lang="es-CO" sz="2200" dirty="0" smtClean="0">
                <a:latin typeface="+mj-lt"/>
              </a:rPr>
              <a:t>alambres</a:t>
            </a:r>
            <a:r>
              <a:rPr lang="es-CO" sz="2200" dirty="0" smtClean="0"/>
              <a:t> se tornan in</a:t>
            </a:r>
            <a:r>
              <a:rPr lang="en-US" sz="2200" dirty="0"/>
              <a:t>ﬁ</a:t>
            </a:r>
            <a:r>
              <a:rPr lang="es-CO" sz="2200" dirty="0" smtClean="0"/>
              <a:t>nitos y llenan más espacio</a:t>
            </a:r>
            <a:endParaRPr lang="es-CO" sz="2200" b="1" dirty="0"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Otros 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ﬁ</a:t>
            </a:r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</a:t>
            </a:r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interesantes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latin typeface="Adobe Garamond Pro" pitchFamily="18" charset="0"/>
              </a:rPr>
              <a:t>(Barnsley, 1988)</a:t>
            </a:r>
            <a:endParaRPr lang="en-US" sz="2200" dirty="0">
              <a:latin typeface="Adobe Garamond Pro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28800"/>
            <a:ext cx="2743200" cy="2743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  <a:spcAft>
                    <a:spcPts val="600"/>
                  </a:spcAft>
                </a:pPr>
                <a:r>
                  <a:rPr lang="es-CO" sz="2200" b="0" dirty="0" smtClean="0"/>
                  <a:t>los </a:t>
                </a:r>
                <a:r>
                  <a:rPr lang="es-CO" sz="2200" b="0" dirty="0" smtClean="0">
                    <a:latin typeface="+mj-lt"/>
                  </a:rPr>
                  <a:t>alambres</a:t>
                </a:r>
                <a:r>
                  <a:rPr lang="es-CO" sz="2200" b="0" dirty="0" smtClean="0"/>
                  <a:t> se </a:t>
                </a:r>
                <a:r>
                  <a:rPr lang="es-CO" sz="2200" dirty="0"/>
                  <a:t>p</a:t>
                </a:r>
                <a:r>
                  <a:rPr lang="es-CO" sz="2200" b="0" dirty="0" smtClean="0"/>
                  <a:t>ueden hallar iterando dos mapas </a:t>
                </a:r>
                <a:r>
                  <a:rPr lang="es-CO" sz="2200" b="1" dirty="0" smtClean="0">
                    <a:latin typeface="+mj-lt"/>
                  </a:rPr>
                  <a:t>lineales</a:t>
                </a:r>
                <a:r>
                  <a:rPr lang="es-CO" sz="2200" b="0" dirty="0" smtClean="0"/>
                  <a:t>:</a:t>
                </a:r>
              </a:p>
              <a:p>
                <a:pPr algn="ctr"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, 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  <m:r>
                      <a:rPr lang="en-US" sz="2000" b="0" i="0" smtClean="0">
                        <a:latin typeface="Cambria Math"/>
                        <a:ea typeface="Cambria Math"/>
                      </a:rPr>
                      <m:t>,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, 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𝑦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e>
                    </m:d>
                  </m:oMath>
                </a14:m>
                <a:endParaRPr lang="en-US" sz="2000" dirty="0" smtClean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14466"/>
                <a:ext cx="9144000" cy="11682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309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4FE92A1-7984-4848-9176-C2FE07F2C2E3}&quot;/&gt;&lt;isInvalidForFieldText val=&quot;0&quot;/&gt;&lt;Image&gt;&lt;filename val=&quot;C:\Users\cepuente\AppData\Local\Temp\CP37001092359919Session\CPTrustFolder37001092359919\PPTImport37001092527386\data\asimages\{94FE92A1-7984-4848-9176-C2FE07F2C2E3}_5.png&quot;/&gt;&lt;left val=&quot;380&quot;/&gt;&lt;top val=&quot;190&quot;/&gt;&lt;width val=&quot;42&quot;/&gt;&lt;height val=&quot;60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3389406-6406-48BD-8CA9-BD1E6A8DB755}&quot;/&gt;&lt;isInvalidForFieldText val=&quot;0&quot;/&gt;&lt;Image&gt;&lt;filename val=&quot;C:\Users\cepuente\AppData\Local\Temp\CP37001092359919Session\CPTrustFolder37001092359919\PPTImport37001092527386\data\asimages\{63389406-6406-48BD-8CA9-BD1E6A8DB755}_24.png&quot;/&gt;&lt;left val=&quot;48&quot;/&gt;&lt;top val=&quot;28&quot;/&gt;&lt;width val=&quot;865&quot;/&gt;&lt;height val=&quot;121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53&quot;/&gt;&lt;/TableIndex&gt;&lt;/ShapeTextInfo&gt;"/>
  <p:tag name="HTML_SHAPEINFO" val="&lt;ThreeDShapeInfo&gt;&lt;uuid val=&quot;{0F09D38D-586E-45E3-B0B3-DDFA2FECBC17}&quot;/&gt;&lt;isInvalidForFieldText val=&quot;0&quot;/&gt;&lt;Image&gt;&lt;filename val=&quot;C:\Users\cepuente\AppData\Local\Temp\CP37001092359919Session\CPTrustFolder37001092359919\PPTImport37001092527386\data\asimages\{0F09D38D-586E-45E3-B0B3-DDFA2FECBC17}_24.png&quot;/&gt;&lt;left val=&quot;110&quot;/&gt;&lt;top val=&quot;544&quot;/&gt;&lt;width val=&quot;741&quot;/&gt;&lt;height val=&quot;170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A00806-BBDB-45D9-BC77-6F340B2D66CD}&quot;/&gt;&lt;isInvalidForFieldText val=&quot;0&quot;/&gt;&lt;Image&gt;&lt;filename val=&quot;C:\Users\cepuente\AppData\Local\Temp\CP64921090834963Session\CPTrustFolder64921090834963\PPTImport64921090941246\data\asimages\{0BA00806-BBDB-45D9-BC77-6F340B2D66CD}.png&quot;/&gt;&lt;left val=&quot;235&quot;/&gt;&lt;top val=&quot;154&quot;/&gt;&lt;width val=&quot;491&quot;/&gt;&lt;height val=&quot;367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53&quot;/&gt;&lt;/TableIndex&gt;&lt;/ShapeTextInfo&gt;"/>
  <p:tag name="HTML_SHAPEINFO" val="&lt;ThreeDShapeInfo&gt;&lt;uuid val=&quot;{10A1D561-BBD2-49A5-88F8-B33B08F808FC}&quot;/&gt;&lt;isInvalidForFieldText val=&quot;0&quot;/&gt;&lt;Image&gt;&lt;filename val=&quot;C:\Users\cepuente\AppData\Local\Temp\CP37001092359919Session\CPTrustFolder37001092359919\PPTImport37001092527386\data\asimages\{10A1D561-BBD2-49A5-88F8-B33B08F808FC}_25.png&quot;/&gt;&lt;left val=&quot;110&quot;/&gt;&lt;top val=&quot;544&quot;/&gt;&lt;width val=&quot;741&quot;/&gt;&lt;height val=&quot;17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3&quot;/&gt;&lt;lineCharCount val=&quot;54&quot;/&gt;&lt;lineCharCount val=&quot;52&quot;/&gt;&lt;/TableIndex&gt;&lt;/ShapeTextInfo&gt;"/>
  <p:tag name="HTML_SHAPEINFO" val="&lt;ThreeDShapeInfo&gt;&lt;uuid val=&quot;{D3646705-8C8C-416D-99A2-3B49594124E1}&quot;/&gt;&lt;isInvalidForFieldText val=&quot;0&quot;/&gt;&lt;Image&gt;&lt;filename val=&quot;C:\Users\cepuente\AppData\Local\Temp\CP37001092359919Session\CPTrustFolder37001092359919\PPTImport37001092527386\data\asimages\{D3646705-8C8C-416D-99A2-3B49594124E1}_26.png&quot;/&gt;&lt;left val=&quot;110&quot;/&gt;&lt;top val=&quot;544&quot;/&gt;&lt;width val=&quot;741&quot;/&gt;&lt;height val=&quot;214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2C31217-3F82-42C2-99FA-60C721324C69}&quot;/&gt;&lt;isInvalidForFieldText val=&quot;0&quot;/&gt;&lt;Image&gt;&lt;filename val=&quot;C:\Users\cepuente\AppData\Local\Temp\CP37001092359919Session\CPTrustFolder37001092359919\PPTImport37001092527386\data\asimages\{62C31217-3F82-42C2-99FA-60C721324C69}_5.png&quot;/&gt;&lt;left val=&quot;586&quot;/&gt;&lt;top val=&quot;190&quot;/&gt;&lt;width val=&quot;43&quot;/&gt;&lt;height val=&quot;60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53&quot;/&gt;&lt;/TableIndex&gt;&lt;/ShapeTextInfo&gt;"/>
  <p:tag name="HTML_SHAPEINFO" val="&lt;ThreeDShapeInfo&gt;&lt;uuid val=&quot;{0F09D38D-586E-45E3-B0B3-DDFA2FECBC17}&quot;/&gt;&lt;isInvalidForFieldText val=&quot;0&quot;/&gt;&lt;Image&gt;&lt;filename val=&quot;C:\Users\cepuente\AppData\Local\Temp\CP37001092359919Session\CPTrustFolder37001092359919\PPTImport37001092527386\data\asimages\{0F09D38D-586E-45E3-B0B3-DDFA2FECBC17}_24.png&quot;/&gt;&lt;left val=&quot;110&quot;/&gt;&lt;top val=&quot;544&quot;/&gt;&lt;width val=&quot;741&quot;/&gt;&lt;height val=&quot;170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3&quot;/&gt;&lt;lineCharCount val=&quot;54&quot;/&gt;&lt;lineCharCount val=&quot;52&quot;/&gt;&lt;/TableIndex&gt;&lt;/ShapeTextInfo&gt;"/>
  <p:tag name="HTML_SHAPEINFO" val="&lt;ThreeDShapeInfo&gt;&lt;uuid val=&quot;{BA658E94-F75C-4E22-968F-2A943B60673B}&quot;/&gt;&lt;isInvalidForFieldText val=&quot;0&quot;/&gt;&lt;Image&gt;&lt;filename val=&quot;C:\Users\cepuente\AppData\Local\Temp\CP37001092359919Session\CPTrustFolder37001092359919\PPTImport37001092527386\data\asimages\{BA658E94-F75C-4E22-968F-2A943B60673B}_27.png&quot;/&gt;&lt;left val=&quot;110&quot;/&gt;&lt;top val=&quot;544&quot;/&gt;&lt;width val=&quot;741&quot;/&gt;&lt;height val=&quot;214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A37769-CCC5-409B-93C4-4020A1B5A9BD}&quot;/&gt;&lt;isInvalidForFieldText val=&quot;0&quot;/&gt;&lt;Image&gt;&lt;filename val=&quot;C:\Users\cepuente\AppData\Local\Temp\CP37001092359919Session\CPTrustFolder37001092359919\PPTImport37001092527386\data\asimages\{84A37769-CCC5-409B-93C4-4020A1B5A9BD}_24.png&quot;/&gt;&lt;left val=&quot;232&quot;/&gt;&lt;top val=&quot;156&quot;/&gt;&lt;width val=&quot;417&quot;/&gt;&lt;height val=&quot;160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6093EF01-9C13-4B69-AB08-F9AB656C52D6}&quot;/&gt;&lt;isInvalidForFieldText val=&quot;0&quot;/&gt;&lt;Image&gt;&lt;filename val=&quot;C:\Users\cepuente\AppData\Local\Temp\CP37001092359919Session\CPTrustFolder37001092359919\PPTImport37001092527386\data\asimages\{6093EF01-9C13-4B69-AB08-F9AB656C52D6}_25.png&quot;/&gt;&lt;left val=&quot;48&quot;/&gt;&lt;top val=&quot;28&quot;/&gt;&lt;width val=&quot;865&quot;/&gt;&lt;height val=&quot;121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971EF7B-C0BD-4833-B49F-AF9BC9550159}&quot;/&gt;&lt;isInvalidForFieldText val=&quot;0&quot;/&gt;&lt;Image&gt;&lt;filename val=&quot;C:\Users\cepuente\AppData\Local\Temp\CP64921090834963Session\CPTrustFolder64921090834963\PPTImport64921090941246\data\asimages\{7971EF7B-C0BD-4833-B49F-AF9BC9550159}.png&quot;/&gt;&lt;left val=&quot;235&quot;/&gt;&lt;top val=&quot;154&quot;/&gt;&lt;width val=&quot;490&quot;/&gt;&lt;height val=&quot;182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6C40085-BF9A-4D2B-86E0-22044AC7C0EA}&quot;/&gt;&lt;isInvalidForFieldText val=&quot;0&quot;/&gt;&lt;Image&gt;&lt;filename val=&quot;C:\Users\cepuente\AppData\Local\Temp\CP64921090834963Session\CPTrustFolder64921090834963\PPTImport64921090941246\data\asimages\{96C40085-BF9A-4D2B-86E0-22044AC7C0EA}.png&quot;/&gt;&lt;left val=&quot;235&quot;/&gt;&lt;top val=&quot;359&quot;/&gt;&lt;width val=&quot;490&quot;/&gt;&lt;height val=&quot;161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53&quot;/&gt;&lt;/TableIndex&gt;&lt;/ShapeTextInfo&gt;"/>
  <p:tag name="HTML_SHAPEINFO" val="&lt;ThreeDShapeInfo&gt;&lt;uuid val=&quot;{10A1D561-BBD2-49A5-88F8-B33B08F808FC}&quot;/&gt;&lt;isInvalidForFieldText val=&quot;0&quot;/&gt;&lt;Image&gt;&lt;filename val=&quot;C:\Users\cepuente\AppData\Local\Temp\CP37001092359919Session\CPTrustFolder37001092359919\PPTImport37001092527386\data\asimages\{10A1D561-BBD2-49A5-88F8-B33B08F808FC}_25.png&quot;/&gt;&lt;left val=&quot;110&quot;/&gt;&lt;top val=&quot;544&quot;/&gt;&lt;width val=&quot;741&quot;/&gt;&lt;height val=&quot;170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E52839-5FD1-458C-A3D5-54ABE0C00DCC}&quot;/&gt;&lt;isInvalidForFieldText val=&quot;0&quot;/&gt;&lt;Image&gt;&lt;filename val=&quot;C:\Users\cepuente\AppData\Local\Temp\CP37001092359919Session\CPTrustFolder37001092359919\PPTImport37001092527386\data\asimages\{81E52839-5FD1-458C-A3D5-54ABE0C00DCC}_25.png&quot;/&gt;&lt;left val=&quot;232&quot;/&gt;&lt;top val=&quot;152&quot;/&gt;&lt;width val=&quot;377&quot;/&gt;&lt;height val=&quot;169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ADD196-75BF-48A6-91F9-B1C466FED2AC}&quot;/&gt;&lt;isInvalidForFieldText val=&quot;0&quot;/&gt;&lt;Image&gt;&lt;filename val=&quot;C:\Users\cepuente\AppData\Local\Temp\CP37001092359919Session\CPTrustFolder37001092359919\PPTImport37001092527386\data\asimages\{56ADD196-75BF-48A6-91F9-B1C466FED2AC}_6.png&quot;/&gt;&lt;left val=&quot;380&quot;/&gt;&lt;top val=&quot;190&quot;/&gt;&lt;width val=&quot;248&quot;/&gt;&lt;height val=&quot;60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ED50CE4E-5922-430C-99C7-37E0991737B7}&quot;/&gt;&lt;isInvalidForFieldText val=&quot;0&quot;/&gt;&lt;Image&gt;&lt;filename val=&quot;C:\Users\cepuente\AppData\Local\Temp\CP37001092359919Session\CPTrustFolder37001092359919\PPTImport37001092527386\data\asimages\{ED50CE4E-5922-430C-99C7-37E0991737B7}_26.png&quot;/&gt;&lt;left val=&quot;48&quot;/&gt;&lt;top val=&quot;28&quot;/&gt;&lt;width val=&quot;865&quot;/&gt;&lt;height val=&quot;121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3&quot;/&gt;&lt;lineCharCount val=&quot;54&quot;/&gt;&lt;lineCharCount val=&quot;52&quot;/&gt;&lt;/TableIndex&gt;&lt;/ShapeTextInfo&gt;"/>
  <p:tag name="HTML_SHAPEINFO" val="&lt;ThreeDShapeInfo&gt;&lt;uuid val=&quot;{D3646705-8C8C-416D-99A2-3B49594124E1}&quot;/&gt;&lt;isInvalidForFieldText val=&quot;0&quot;/&gt;&lt;Image&gt;&lt;filename val=&quot;C:\Users\cepuente\AppData\Local\Temp\CP37001092359919Session\CPTrustFolder37001092359919\PPTImport37001092527386\data\asimages\{D3646705-8C8C-416D-99A2-3B49594124E1}_26.png&quot;/&gt;&lt;left val=&quot;110&quot;/&gt;&lt;top val=&quot;544&quot;/&gt;&lt;width val=&quot;741&quot;/&gt;&lt;height val=&quot;214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AC2D9DD-2118-448A-95E9-CC1678B8C084}&quot;/&gt;&lt;isInvalidForFieldText val=&quot;0&quot;/&gt;&lt;Image&gt;&lt;filename val=&quot;C:\Users\cepuente\AppData\Local\Temp\CP64921090834963Session\CPTrustFolder64921090834963\PPTImport64921090941246\data\asimages\{4AC2D9DD-2118-448A-95E9-CC1678B8C084}.png&quot;/&gt;&lt;left val=&quot;235&quot;/&gt;&lt;top val=&quot;154&quot;/&gt;&lt;width val=&quot;491&quot;/&gt;&lt;height val=&quot;367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8F8304A-87EE-4717-8E7D-F3275C24D1F2}&quot;/&gt;&lt;isInvalidForFieldText val=&quot;0&quot;/&gt;&lt;Image&gt;&lt;filename val=&quot;C:\Users\cepuente\AppData\Local\Temp\CP37001092359919Session\CPTrustFolder37001092359919\PPTImport37001092527386\data\asimages\{88F8304A-87EE-4717-8E7D-F3275C24D1F2}_26.png&quot;/&gt;&lt;left val=&quot;231&quot;/&gt;&lt;top val=&quot;359&quot;/&gt;&lt;width val=&quot;423&quot;/&gt;&lt;height val=&quot;169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  <p:tag name="PRESENTER_SHAPEINFO" val="&lt;ThreeDShapeInfo&gt;&lt;uuid val=&quot;{489481DB-E748-4CBA-A3C2-E3164704579F}&quot;/&gt;&lt;isInvalidForFieldText val=&quot;0&quot;/&gt;&lt;Image&gt;&lt;filename val=&quot;C:\Users\cepuente\AppData\Local\Temp\CP37001092359919Session\CPTrustFolder37001092359919\PPTImport37001092527386\data\asimages\{489481DB-E748-4CBA-A3C2-E3164704579F}_27.png&quot;/&gt;&lt;left val=&quot;48&quot;/&gt;&lt;top val=&quot;28&quot;/&gt;&lt;width val=&quot;865&quot;/&gt;&lt;height val=&quot;121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090C20D-B6AD-4EA7-8432-360DCC3D0529}&quot;/&gt;&lt;isInvalidForFieldText val=&quot;0&quot;/&gt;&lt;Image&gt;&lt;filename val=&quot;C:\Users\cepuente\AppData\Local\Temp\CP64921090834963Session\CPTrustFolder64921090834963\PPTImport64921090941246\data\asimages\{5090C20D-B6AD-4EA7-8432-360DCC3D0529}.png&quot;/&gt;&lt;left val=&quot;235&quot;/&gt;&lt;top val=&quot;154&quot;/&gt;&lt;width val=&quot;491&quot;/&gt;&lt;height val=&quot;36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43&quot;/&gt;&lt;lineCharCount val=&quot;54&quot;/&gt;&lt;lineCharCount val=&quot;52&quot;/&gt;&lt;/TableIndex&gt;&lt;/ShapeTextInfo&gt;"/>
  <p:tag name="HTML_SHAPEINFO" val="&lt;ThreeDShapeInfo&gt;&lt;uuid val=&quot;{BA658E94-F75C-4E22-968F-2A943B60673B}&quot;/&gt;&lt;isInvalidForFieldText val=&quot;0&quot;/&gt;&lt;Image&gt;&lt;filename val=&quot;C:\Users\cepuente\AppData\Local\Temp\CP37001092359919Session\CPTrustFolder37001092359919\PPTImport37001092527386\data\asimages\{BA658E94-F75C-4E22-968F-2A943B60673B}_27.png&quot;/&gt;&lt;left val=&quot;110&quot;/&gt;&lt;top val=&quot;544&quot;/&gt;&lt;width val=&quot;741&quot;/&gt;&lt;height val=&quot;214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11850D6-8E0E-41B5-A77A-B3B22B17A112}&quot;/&gt;&lt;isInvalidForFieldText val=&quot;0&quot;/&gt;&lt;Image&gt;&lt;filename val=&quot;C:\Users\cepuente\AppData\Local\Temp\CP37001092359919Session\CPTrustFolder37001092359919\PPTImport37001092527386\data\asimages\{711850D6-8E0E-41B5-A77A-B3B22B17A112}_27.png&quot;/&gt;&lt;left val=&quot;584&quot;/&gt;&lt;top val=&quot;372&quot;/&gt;&lt;width val=&quot;123&quot;/&gt;&lt;height val=&quot;10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dobe Garamond">
      <a:majorFont>
        <a:latin typeface="Adobe Garamond Pro Bold"/>
        <a:ea typeface=""/>
        <a:cs typeface=""/>
      </a:majorFont>
      <a:minorFont>
        <a:latin typeface="Adobe Garamon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32142</TotalTime>
  <Words>5274</Words>
  <Application>Microsoft Office PowerPoint</Application>
  <PresentationFormat>On-screen Show (4:3)</PresentationFormat>
  <Paragraphs>924</Paragraphs>
  <Slides>138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39" baseType="lpstr">
      <vt:lpstr>Office Theme</vt:lpstr>
      <vt:lpstr>La ciencia de la complejidad: una parábola para enseñar el amor </vt:lpstr>
      <vt:lpstr>PowerPoint Presentation</vt:lpstr>
      <vt:lpstr>PowerPoint Presentation</vt:lpstr>
      <vt:lpstr>PowerPoint Presentation</vt:lpstr>
      <vt:lpstr>El teorema de Pitágoras</vt:lpstr>
      <vt:lpstr>Un juego de niños</vt:lpstr>
      <vt:lpstr>Un juego de niños</vt:lpstr>
      <vt:lpstr>Un juego de niños</vt:lpstr>
      <vt:lpstr>La cascada, después de doce niveles</vt:lpstr>
      <vt:lpstr>La cascada, después de doce niveles</vt:lpstr>
      <vt:lpstr>La cascada, después de doce niveles</vt:lpstr>
      <vt:lpstr>Otro juego de niños</vt:lpstr>
      <vt:lpstr>Otro juego de niños</vt:lpstr>
      <vt:lpstr>Otro juego de niños</vt:lpstr>
      <vt:lpstr>Otro juego de niños</vt:lpstr>
      <vt:lpstr>La plastilinas acumuladas</vt:lpstr>
      <vt:lpstr>La plastilinas acumuladas</vt:lpstr>
      <vt:lpstr>La plastilinas acumuladas</vt:lpstr>
      <vt:lpstr>La plastilinas acumuladas</vt:lpstr>
      <vt:lpstr>La plastilinas acumuladas</vt:lpstr>
      <vt:lpstr>La plastilinas acumuladas</vt:lpstr>
      <vt:lpstr>Un verdadero engaño</vt:lpstr>
      <vt:lpstr>Un verdadero engaño</vt:lpstr>
      <vt:lpstr>Un verdadero engaño</vt:lpstr>
      <vt:lpstr>La turbulencia y el primer juego</vt:lpstr>
      <vt:lpstr>La turbulencia y el primer juego</vt:lpstr>
      <vt:lpstr>Nuestros tiempos turbulentos</vt:lpstr>
      <vt:lpstr>Nuestros tiempos turbulentos</vt:lpstr>
      <vt:lpstr>¿Un sistema óptimo?</vt:lpstr>
      <vt:lpstr>¿Un sistema óptimo?</vt:lpstr>
      <vt:lpstr>¿Un sistema óptimo?</vt:lpstr>
      <vt:lpstr>Código de sentido común para la paz</vt:lpstr>
      <vt:lpstr>Código de sentido común para la paz</vt:lpstr>
      <vt:lpstr>La única solución geométrica</vt:lpstr>
      <vt:lpstr>La única solución geométrica</vt:lpstr>
      <vt:lpstr>La única solución geométrica</vt:lpstr>
      <vt:lpstr>La única solución geométrica</vt:lpstr>
      <vt:lpstr>La única solución geométrica</vt:lpstr>
      <vt:lpstr>La única solución geométrica</vt:lpstr>
      <vt:lpstr>Una invitación veraz</vt:lpstr>
      <vt:lpstr>Una invitación veraz</vt:lpstr>
      <vt:lpstr>Una invitación veraz</vt:lpstr>
      <vt:lpstr>El equilibrio es un punto improbable</vt:lpstr>
      <vt:lpstr>Nuestras opciones</vt:lpstr>
      <vt:lpstr>Caminos</vt:lpstr>
      <vt:lpstr>PowerPoint Presentation</vt:lpstr>
      <vt:lpstr>PowerPoint Presentation</vt:lpstr>
      <vt:lpstr>La higuera y las Sagradas Escrituras</vt:lpstr>
      <vt:lpstr>La higuera y las Sagradas Escrituras</vt:lpstr>
      <vt:lpstr>El mapa logístico</vt:lpstr>
      <vt:lpstr>El mapa logístico</vt:lpstr>
      <vt:lpstr>El mapa logístico</vt:lpstr>
      <vt:lpstr>El mapa logístico</vt:lpstr>
      <vt:lpstr>La dinámica logística</vt:lpstr>
      <vt:lpstr>La dinámica logística</vt:lpstr>
      <vt:lpstr>La dinámica logística</vt:lpstr>
      <vt:lpstr>La dinámica logística</vt:lpstr>
      <vt:lpstr>La dinámica logística</vt:lpstr>
      <vt:lpstr>La dinámica logística</vt:lpstr>
      <vt:lpstr>La dinámica logística</vt:lpstr>
      <vt:lpstr>El diagrama de las bifurcaciones</vt:lpstr>
      <vt:lpstr>El diagrama de las bifurcaciones</vt:lpstr>
      <vt:lpstr>El diagrama de las bifurcaciones</vt:lpstr>
      <vt:lpstr>El diagrama de las bifurcaciones</vt:lpstr>
      <vt:lpstr>Brote intermedio del período 3</vt:lpstr>
      <vt:lpstr>Multitud de espinas</vt:lpstr>
      <vt:lpstr>Universalidad en la higuera</vt:lpstr>
      <vt:lpstr>Universalidad en otros árboles caóticos</vt:lpstr>
      <vt:lpstr>En la cima del caos</vt:lpstr>
      <vt:lpstr>Oscilaciones en la cima</vt:lpstr>
      <vt:lpstr>Oscilaciones en la cima</vt:lpstr>
      <vt:lpstr>Un escape hacia el origen</vt:lpstr>
      <vt:lpstr>Un escape hacia el origen</vt:lpstr>
      <vt:lpstr>Un escape hacia el origen</vt:lpstr>
      <vt:lpstr>Puro sentido común</vt:lpstr>
      <vt:lpstr>Puro sentido común</vt:lpstr>
      <vt:lpstr>¿Un árbol cientíﬁco profético?</vt:lpstr>
      <vt:lpstr>¿Un árbol cientíﬁco profético?</vt:lpstr>
      <vt:lpstr>Nuestras Opciones</vt:lpstr>
      <vt:lpstr>Caos nunca más</vt:lpstr>
      <vt:lpstr>PowerPoint Presentation</vt:lpstr>
      <vt:lpstr>PowerPoint Presentation</vt:lpstr>
      <vt:lpstr>PowerPoint Presentation</vt:lpstr>
      <vt:lpstr>Distribuciones en escalas doble-logarítmicas P[X≥x]~x^(-c)</vt:lpstr>
      <vt:lpstr>Distribuciones en escalas doble-logarítmicas P[X≥x]~x^(-c)</vt:lpstr>
      <vt:lpstr>Desigualdades en el mundo (Vilfredo Pareto, 1896)</vt:lpstr>
      <vt:lpstr>Los conﬂictos y las guerras (Lewis Fry Richarson, 1960)</vt:lpstr>
      <vt:lpstr>Más sentido común</vt:lpstr>
      <vt:lpstr>El cero es potencia</vt:lpstr>
      <vt:lpstr>PowerPoint Presentation</vt:lpstr>
      <vt:lpstr>PowerPoint Presentation</vt:lpstr>
      <vt:lpstr>PowerPoint Presentation</vt:lpstr>
      <vt:lpstr>Perﬁles de montaña (Barnsley, 1988)</vt:lpstr>
      <vt:lpstr>Perﬁles de montaña (Barnsley, 1988)</vt:lpstr>
      <vt:lpstr>Perﬁles de montaña (Barnsley, 1988)</vt:lpstr>
      <vt:lpstr>Perﬁles de montaña (Barnsley, 1988)</vt:lpstr>
      <vt:lpstr>Otros perﬁles interesantes (Barnsley, 1988)</vt:lpstr>
      <vt:lpstr>Otros perﬁles interesantes (Barnsley, 1988)</vt:lpstr>
      <vt:lpstr>Otros perﬁles interesantes (Barnsley, 1988)</vt:lpstr>
      <vt:lpstr>Otros perﬁles interesantes (Barnsley, 1988)</vt:lpstr>
      <vt:lpstr>Otros perﬁles interesantes (Barnsley, 1988)</vt:lpstr>
      <vt:lpstr>La turbulencia y los multifractales</vt:lpstr>
      <vt:lpstr>Una visión geométrica de la complejidad (Puente, 1992, 1994)</vt:lpstr>
      <vt:lpstr>Una visión geométrica de la complejidad (Puente, 1992, 1994)</vt:lpstr>
      <vt:lpstr>Una multitud de proyecciones</vt:lpstr>
      <vt:lpstr>Una tormenta en Boston (Puente y Obregón, 1996)</vt:lpstr>
      <vt:lpstr>Extensiones a más dimensiones (Puente, 1994)</vt:lpstr>
      <vt:lpstr>El límite en el caso + – (Puente et al., 1996)</vt:lpstr>
      <vt:lpstr>El límite en el caso + – (Puente et al., 1996)</vt:lpstr>
      <vt:lpstr>El límite en el caso + – (Puente et al., 1996)</vt:lpstr>
      <vt:lpstr>El límite en el caso + – (Puente et al., 1996)</vt:lpstr>
      <vt:lpstr>¡Gaussianas por todos lados! (Puente y Klebanoﬀ, 1994)</vt:lpstr>
      <vt:lpstr>¡Gaussianas por todos lados! (Puente y Klebanoﬀ, 1994)</vt:lpstr>
      <vt:lpstr>Los tesoros de la campana (Puente, 2003)</vt:lpstr>
      <vt:lpstr>Los tesoros de la campana (Puente, 2003)</vt:lpstr>
      <vt:lpstr>Diseños dentro de la campana (Puente, 2003)</vt:lpstr>
      <vt:lpstr>El límite en el caso + + </vt:lpstr>
      <vt:lpstr>El límite en el caso + + </vt:lpstr>
      <vt:lpstr>El límite en el caso + + </vt:lpstr>
      <vt:lpstr>La trilogía majestuosa</vt:lpstr>
      <vt:lpstr>Acerca de la vida de Jesucristo y más</vt:lpstr>
      <vt:lpstr>Acerca de la vida de Jesucristo y más</vt:lpstr>
      <vt:lpstr>Acerca de la vida de Jesucristo y más</vt:lpstr>
      <vt:lpstr>Acerca de la vida de Jesucristo y más</vt:lpstr>
      <vt:lpstr>Otras cuestiones de fe</vt:lpstr>
      <vt:lpstr>Más acerca del Espíritu Santo</vt:lpstr>
      <vt:lpstr>Números Trinitarios</vt:lpstr>
      <vt:lpstr>Números Trinitarios</vt:lpstr>
      <vt:lpstr>Números Trinitarios</vt:lpstr>
      <vt:lpstr>Nuestras opciones</vt:lpstr>
      <vt:lpstr>La transformación</vt:lpstr>
      <vt:lpstr>PowerPoint Presentation</vt:lpstr>
      <vt:lpstr>X = 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Hypotenuse &amp; Peace</dc:title>
  <dc:creator>Carlos E. Puente</dc:creator>
  <cp:lastModifiedBy>Carlos E. Puente</cp:lastModifiedBy>
  <cp:revision>257</cp:revision>
  <cp:lastPrinted>2013-06-13T21:29:03Z</cp:lastPrinted>
  <dcterms:created xsi:type="dcterms:W3CDTF">2011-09-23T22:57:55Z</dcterms:created>
  <dcterms:modified xsi:type="dcterms:W3CDTF">2013-09-19T22:38:10Z</dcterms:modified>
</cp:coreProperties>
</file>