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8"/>
  </p:notesMasterIdLst>
  <p:handoutMasterIdLst>
    <p:handoutMasterId r:id="rId69"/>
  </p:handoutMasterIdLst>
  <p:sldIdLst>
    <p:sldId id="256" r:id="rId2"/>
    <p:sldId id="260" r:id="rId3"/>
    <p:sldId id="329" r:id="rId4"/>
    <p:sldId id="330" r:id="rId5"/>
    <p:sldId id="331" r:id="rId6"/>
    <p:sldId id="332" r:id="rId7"/>
    <p:sldId id="343" r:id="rId8"/>
    <p:sldId id="367" r:id="rId9"/>
    <p:sldId id="368" r:id="rId10"/>
    <p:sldId id="369" r:id="rId11"/>
    <p:sldId id="344" r:id="rId12"/>
    <p:sldId id="325" r:id="rId13"/>
    <p:sldId id="334" r:id="rId14"/>
    <p:sldId id="335" r:id="rId15"/>
    <p:sldId id="345" r:id="rId16"/>
    <p:sldId id="346" r:id="rId17"/>
    <p:sldId id="283" r:id="rId18"/>
    <p:sldId id="347" r:id="rId19"/>
    <p:sldId id="284" r:id="rId20"/>
    <p:sldId id="348" r:id="rId21"/>
    <p:sldId id="349" r:id="rId22"/>
    <p:sldId id="294" r:id="rId23"/>
    <p:sldId id="295" r:id="rId24"/>
    <p:sldId id="269" r:id="rId25"/>
    <p:sldId id="350" r:id="rId26"/>
    <p:sldId id="312" r:id="rId27"/>
    <p:sldId id="313" r:id="rId28"/>
    <p:sldId id="351" r:id="rId29"/>
    <p:sldId id="271" r:id="rId30"/>
    <p:sldId id="352" r:id="rId31"/>
    <p:sldId id="297" r:id="rId32"/>
    <p:sldId id="353" r:id="rId33"/>
    <p:sldId id="274" r:id="rId34"/>
    <p:sldId id="285" r:id="rId35"/>
    <p:sldId id="354" r:id="rId36"/>
    <p:sldId id="273" r:id="rId37"/>
    <p:sldId id="302" r:id="rId38"/>
    <p:sldId id="301" r:id="rId39"/>
    <p:sldId id="355" r:id="rId40"/>
    <p:sldId id="356" r:id="rId41"/>
    <p:sldId id="357" r:id="rId42"/>
    <p:sldId id="303" r:id="rId43"/>
    <p:sldId id="358" r:id="rId44"/>
    <p:sldId id="359" r:id="rId45"/>
    <p:sldId id="360" r:id="rId46"/>
    <p:sldId id="286" r:id="rId47"/>
    <p:sldId id="304" r:id="rId48"/>
    <p:sldId id="305" r:id="rId49"/>
    <p:sldId id="277" r:id="rId50"/>
    <p:sldId id="361" r:id="rId51"/>
    <p:sldId id="362" r:id="rId52"/>
    <p:sldId id="363" r:id="rId53"/>
    <p:sldId id="310" r:id="rId54"/>
    <p:sldId id="364" r:id="rId55"/>
    <p:sldId id="365" r:id="rId56"/>
    <p:sldId id="263" r:id="rId57"/>
    <p:sldId id="318" r:id="rId58"/>
    <p:sldId id="336" r:id="rId59"/>
    <p:sldId id="337" r:id="rId60"/>
    <p:sldId id="338" r:id="rId61"/>
    <p:sldId id="339" r:id="rId62"/>
    <p:sldId id="366" r:id="rId63"/>
    <p:sldId id="340" r:id="rId64"/>
    <p:sldId id="319" r:id="rId65"/>
    <p:sldId id="320" r:id="rId66"/>
    <p:sldId id="279" r:id="rId6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50" autoAdjust="0"/>
    <p:restoredTop sz="86448" autoAdjust="0"/>
  </p:normalViewPr>
  <p:slideViewPr>
    <p:cSldViewPr>
      <p:cViewPr>
        <p:scale>
          <a:sx n="110" d="100"/>
          <a:sy n="110" d="100"/>
        </p:scale>
        <p:origin x="-666" y="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64" y="49747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-1572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648A05-43AB-4247-94F5-23E4ED902BF9}" type="datetimeFigureOut">
              <a:rPr lang="en-US" smtClean="0"/>
              <a:t>8/30/2014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8C23F4-A440-42FE-B7FB-6D6A88BEF8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6796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561D80-6476-4215-A498-262840E9B581}" type="datetimeFigureOut">
              <a:rPr lang="en-US" smtClean="0"/>
              <a:t>8/30/2014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02AEC2-F1CB-40DA-9AB5-0809623E1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578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26065-4C6A-4213-B284-C0D8750B874B}" type="datetimeFigureOut">
              <a:rPr lang="en-US" smtClean="0"/>
              <a:t>8/30/2014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A811B-DC29-4499-B0B7-1DA4680BA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413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26065-4C6A-4213-B284-C0D8750B874B}" type="datetimeFigureOut">
              <a:rPr lang="en-US" smtClean="0"/>
              <a:t>8/30/2014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A811B-DC29-4499-B0B7-1DA4680BA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150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26065-4C6A-4213-B284-C0D8750B874B}" type="datetimeFigureOut">
              <a:rPr lang="en-US" smtClean="0"/>
              <a:t>8/30/2014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A811B-DC29-4499-B0B7-1DA4680BA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26065-4C6A-4213-B284-C0D8750B874B}" type="datetimeFigureOut">
              <a:rPr lang="en-US" smtClean="0"/>
              <a:t>8/30/2014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A811B-DC29-4499-B0B7-1DA4680BA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193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26065-4C6A-4213-B284-C0D8750B874B}" type="datetimeFigureOut">
              <a:rPr lang="en-US" smtClean="0"/>
              <a:t>8/30/2014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A811B-DC29-4499-B0B7-1DA4680BA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186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26065-4C6A-4213-B284-C0D8750B874B}" type="datetimeFigureOut">
              <a:rPr lang="en-US" smtClean="0"/>
              <a:t>8/30/2014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A811B-DC29-4499-B0B7-1DA4680BA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159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26065-4C6A-4213-B284-C0D8750B874B}" type="datetimeFigureOut">
              <a:rPr lang="en-US" smtClean="0"/>
              <a:t>8/30/2014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A811B-DC29-4499-B0B7-1DA4680BA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510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26065-4C6A-4213-B284-C0D8750B874B}" type="datetimeFigureOut">
              <a:rPr lang="en-US" smtClean="0"/>
              <a:t>8/30/2014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A811B-DC29-4499-B0B7-1DA4680BA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259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26065-4C6A-4213-B284-C0D8750B874B}" type="datetimeFigureOut">
              <a:rPr lang="en-US" smtClean="0"/>
              <a:t>8/30/2014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A811B-DC29-4499-B0B7-1DA4680BA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909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26065-4C6A-4213-B284-C0D8750B874B}" type="datetimeFigureOut">
              <a:rPr lang="en-US" smtClean="0"/>
              <a:t>8/30/2014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A811B-DC29-4499-B0B7-1DA4680BA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524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26065-4C6A-4213-B284-C0D8750B874B}" type="datetimeFigureOut">
              <a:rPr lang="en-US" smtClean="0"/>
              <a:t>8/30/2014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A811B-DC29-4499-B0B7-1DA4680BA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214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D26065-4C6A-4213-B284-C0D8750B874B}" type="datetimeFigureOut">
              <a:rPr lang="en-US" smtClean="0"/>
              <a:t>8/30/2014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DA811B-DC29-4499-B0B7-1DA4680BA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569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wmf"/><Relationship Id="rId4" Type="http://schemas.openxmlformats.org/officeDocument/2006/relationships/image" Target="../media/image6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wmf"/><Relationship Id="rId4" Type="http://schemas.openxmlformats.org/officeDocument/2006/relationships/image" Target="../media/image6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image" Target="../media/image110.png"/><Relationship Id="rId7" Type="http://schemas.openxmlformats.org/officeDocument/2006/relationships/image" Target="../media/image3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8.wmf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110.png"/><Relationship Id="rId7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11" Type="http://schemas.openxmlformats.org/officeDocument/2006/relationships/image" Target="../media/image11.wmf"/><Relationship Id="rId5" Type="http://schemas.openxmlformats.org/officeDocument/2006/relationships/image" Target="../media/image8.wmf"/><Relationship Id="rId10" Type="http://schemas.openxmlformats.org/officeDocument/2006/relationships/image" Target="../media/image10.wmf"/><Relationship Id="rId4" Type="http://schemas.openxmlformats.org/officeDocument/2006/relationships/image" Target="../media/image34.png"/><Relationship Id="rId9" Type="http://schemas.openxmlformats.org/officeDocument/2006/relationships/image" Target="../media/image9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image" Target="../media/image110.png"/><Relationship Id="rId7" Type="http://schemas.openxmlformats.org/officeDocument/2006/relationships/image" Target="../media/image3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8.wmf"/><Relationship Id="rId10" Type="http://schemas.openxmlformats.org/officeDocument/2006/relationships/image" Target="../media/image11.wmf"/><Relationship Id="rId4" Type="http://schemas.openxmlformats.org/officeDocument/2006/relationships/image" Target="../media/image34.png"/><Relationship Id="rId9" Type="http://schemas.openxmlformats.org/officeDocument/2006/relationships/image" Target="../media/image10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image" Target="../media/image110.png"/><Relationship Id="rId7" Type="http://schemas.openxmlformats.org/officeDocument/2006/relationships/image" Target="../media/image3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8.wmf"/><Relationship Id="rId10" Type="http://schemas.openxmlformats.org/officeDocument/2006/relationships/image" Target="../media/image11.wmf"/><Relationship Id="rId4" Type="http://schemas.openxmlformats.org/officeDocument/2006/relationships/image" Target="../media/image34.png"/><Relationship Id="rId9" Type="http://schemas.openxmlformats.org/officeDocument/2006/relationships/image" Target="../media/image10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image" Target="../media/image110.png"/><Relationship Id="rId7" Type="http://schemas.openxmlformats.org/officeDocument/2006/relationships/image" Target="../media/image3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8.wmf"/><Relationship Id="rId10" Type="http://schemas.openxmlformats.org/officeDocument/2006/relationships/image" Target="../media/image11.wmf"/><Relationship Id="rId4" Type="http://schemas.openxmlformats.org/officeDocument/2006/relationships/image" Target="../media/image34.png"/><Relationship Id="rId9" Type="http://schemas.openxmlformats.org/officeDocument/2006/relationships/image" Target="../media/image10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png"/><Relationship Id="rId4" Type="http://schemas.openxmlformats.org/officeDocument/2006/relationships/image" Target="../media/image16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160.png"/><Relationship Id="rId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png"/><Relationship Id="rId4" Type="http://schemas.openxmlformats.org/officeDocument/2006/relationships/image" Target="../media/image16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7" Type="http://schemas.openxmlformats.org/officeDocument/2006/relationships/image" Target="../media/image20.png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image" Target="../media/image180.png"/><Relationship Id="rId4" Type="http://schemas.openxmlformats.org/officeDocument/2006/relationships/image" Target="../media/image16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w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png"/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png"/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png"/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0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.png"/><Relationship Id="rId4" Type="http://schemas.openxmlformats.org/officeDocument/2006/relationships/image" Target="../media/image30.gif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3.png"/><Relationship Id="rId4" Type="http://schemas.openxmlformats.org/officeDocument/2006/relationships/image" Target="../media/image320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0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image" Target="../media/image22.png"/><Relationship Id="rId7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5.wm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0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0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0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0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0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0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9.wmf"/><Relationship Id="rId4" Type="http://schemas.openxmlformats.org/officeDocument/2006/relationships/image" Target="../media/image38.wm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9.wmf"/><Relationship Id="rId4" Type="http://schemas.openxmlformats.org/officeDocument/2006/relationships/image" Target="../media/image38.wmf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5.wmf"/><Relationship Id="rId7" Type="http://schemas.openxmlformats.org/officeDocument/2006/relationships/image" Target="../media/image4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wmf"/><Relationship Id="rId5" Type="http://schemas.openxmlformats.org/officeDocument/2006/relationships/image" Target="../media/image26.png"/><Relationship Id="rId9" Type="http://schemas.openxmlformats.org/officeDocument/2006/relationships/image" Target="../media/image7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70.png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wmf"/><Relationship Id="rId4" Type="http://schemas.openxmlformats.org/officeDocument/2006/relationships/image" Target="../media/image6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wmf"/><Relationship Id="rId4" Type="http://schemas.openxmlformats.org/officeDocument/2006/relationships/image" Target="../media/image6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wmf"/><Relationship Id="rId4" Type="http://schemas.openxmlformats.org/officeDocument/2006/relationships/image" Target="../media/image6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51816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dirty="0" smtClean="0"/>
              <a:t>UNIMINUTO</a:t>
            </a:r>
          </a:p>
          <a:p>
            <a:pPr algn="ctr"/>
            <a:r>
              <a:rPr lang="es-CO" sz="2400" dirty="0" smtClean="0"/>
              <a:t>Bogotá</a:t>
            </a:r>
            <a:r>
              <a:rPr lang="es-CO" sz="2400" smtClean="0"/>
              <a:t>, 19 </a:t>
            </a:r>
            <a:r>
              <a:rPr lang="es-CO" sz="2400" dirty="0" smtClean="0"/>
              <a:t>de Agosto de 2014</a:t>
            </a:r>
            <a:endParaRPr lang="es-CO" sz="2400" dirty="0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0" y="1371600"/>
            <a:ext cx="9144000" cy="1981200"/>
          </a:xfrm>
        </p:spPr>
        <p:txBody>
          <a:bodyPr>
            <a:normAutofit/>
          </a:bodyPr>
          <a:lstStyle/>
          <a:p>
            <a:r>
              <a:rPr lang="es-CO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¡Para ser capaz:</a:t>
            </a:r>
            <a:br>
              <a:rPr lang="es-CO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CO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usa la hipotenusa!</a:t>
            </a:r>
            <a:endParaRPr lang="es-CO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1371600" y="3733800"/>
            <a:ext cx="6400800" cy="1228725"/>
          </a:xfrm>
        </p:spPr>
        <p:txBody>
          <a:bodyPr/>
          <a:lstStyle/>
          <a:p>
            <a:r>
              <a:rPr lang="en-US" sz="2800" dirty="0" smtClean="0">
                <a:solidFill>
                  <a:schemeClr val="tx1"/>
                </a:solidFill>
                <a:latin typeface="Adobe Garamond Pro" pitchFamily="18" charset="0"/>
              </a:rPr>
              <a:t>Carlos E. Puente</a:t>
            </a:r>
          </a:p>
          <a:p>
            <a:r>
              <a:rPr lang="en-US" sz="2800" i="1" dirty="0" smtClean="0">
                <a:solidFill>
                  <a:schemeClr val="tx1"/>
                </a:solidFill>
                <a:latin typeface="Adobe Garamond Pro" pitchFamily="18" charset="0"/>
              </a:rPr>
              <a:t>University of California, Davis</a:t>
            </a:r>
          </a:p>
          <a:p>
            <a:endParaRPr lang="en-US" i="1" dirty="0">
              <a:latin typeface="Adobe Garamond Pr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1491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4495800"/>
            <a:ext cx="8686800" cy="1361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 Bold" pitchFamily="18" charset="0"/>
              </a:rPr>
              <a:t>espinas 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entrelazadas por capas y con densidades diversas</a:t>
            </a:r>
          </a:p>
          <a:p>
            <a:pPr algn="ctr">
              <a:lnSpc>
                <a:spcPct val="125000"/>
              </a:lnSpc>
            </a:pP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el soporte de cada una de las capas es el 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 Bold" pitchFamily="18" charset="0"/>
              </a:rPr>
              <a:t>polvo</a:t>
            </a:r>
          </a:p>
          <a:p>
            <a:pPr algn="ctr">
              <a:lnSpc>
                <a:spcPct val="125000"/>
              </a:lnSpc>
            </a:pPr>
            <a:r>
              <a:rPr lang="es-CO" sz="2200" dirty="0" smtClean="0"/>
              <a:t>… el juego genera un </a:t>
            </a:r>
            <a:r>
              <a:rPr lang="es-CO" sz="2200" dirty="0" smtClean="0">
                <a:latin typeface="Adobe Garamond Pro Bold" pitchFamily="18" charset="0"/>
              </a:rPr>
              <a:t>multifractal</a:t>
            </a:r>
            <a:endParaRPr lang="es-CO" sz="2200" dirty="0">
              <a:latin typeface="Adobe Garamond Pro Bold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09600" y="3684611"/>
                <a:ext cx="14478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/>
                        </a:rPr>
                        <m:t>h</m:t>
                      </m:r>
                      <m:r>
                        <a:rPr lang="en-US" sz="2000" i="1" dirty="0" smtClean="0">
                          <a:latin typeface="Cambria Math"/>
                        </a:rPr>
                        <m:t> = 56.69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3684611"/>
                <a:ext cx="1447800" cy="40011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010400" y="3684611"/>
                <a:ext cx="12192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/>
                        </a:rPr>
                        <m:t>𝑝</m:t>
                      </m:r>
                      <m:r>
                        <a:rPr lang="en-US" sz="2000" i="1" dirty="0" smtClean="0">
                          <a:latin typeface="Cambria Math"/>
                        </a:rPr>
                        <m:t> = 0.7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0400" y="3684611"/>
                <a:ext cx="1219200" cy="400110"/>
              </a:xfrm>
              <a:prstGeom prst="rect">
                <a:avLst/>
              </a:prstGeom>
              <a:blipFill rotWithShape="1">
                <a:blip r:embed="rId4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cascada, después de doce niveles</a:t>
            </a:r>
            <a:endParaRPr lang="es-CO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8"/>
          <p:cNvPicPr>
            <a:picLocks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0" t="36638" r="9616" b="6549"/>
          <a:stretch/>
        </p:blipFill>
        <p:spPr>
          <a:xfrm>
            <a:off x="2587752" y="1444752"/>
            <a:ext cx="3955058" cy="2559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399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cascada, después de doce niveles</a:t>
            </a:r>
            <a:endParaRPr lang="es-CO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09600" y="3684611"/>
                <a:ext cx="14478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prstClr val="black"/>
                          </a:solidFill>
                          <a:latin typeface="Cambria Math"/>
                        </a:rPr>
                        <m:t>h</m:t>
                      </m:r>
                      <m:r>
                        <a:rPr lang="en-US" sz="2000" i="1" dirty="0" smtClean="0">
                          <a:solidFill>
                            <a:prstClr val="black"/>
                          </a:solidFill>
                          <a:latin typeface="Cambria Math"/>
                        </a:rPr>
                        <m:t> = 56.69</m:t>
                      </m:r>
                    </m:oMath>
                  </m:oMathPara>
                </a14:m>
                <a:endParaRPr lang="en-US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3684611"/>
                <a:ext cx="1447800" cy="40011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010400" y="3684611"/>
                <a:ext cx="12192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prstClr val="black"/>
                          </a:solidFill>
                          <a:latin typeface="Cambria Math"/>
                        </a:rPr>
                        <m:t>𝑝</m:t>
                      </m:r>
                      <m:r>
                        <a:rPr lang="en-US" sz="2000" i="1" dirty="0" smtClean="0">
                          <a:solidFill>
                            <a:prstClr val="black"/>
                          </a:solidFill>
                          <a:latin typeface="Cambria Math"/>
                        </a:rPr>
                        <m:t> = 0.7</m:t>
                      </m:r>
                    </m:oMath>
                  </m:oMathPara>
                </a14:m>
                <a:endParaRPr lang="en-US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0400" y="3684611"/>
                <a:ext cx="1219200" cy="400110"/>
              </a:xfrm>
              <a:prstGeom prst="rect">
                <a:avLst/>
              </a:prstGeom>
              <a:blipFill rotWithShape="1">
                <a:blip r:embed="rId4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228600" y="4495800"/>
            <a:ext cx="86868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25000"/>
              </a:lnSpc>
            </a:pPr>
            <a:r>
              <a:rPr lang="es-CO" sz="2200" dirty="0">
                <a:solidFill>
                  <a:prstClr val="black">
                    <a:lumMod val="50000"/>
                    <a:lumOff val="50000"/>
                  </a:prstClr>
                </a:solidFill>
                <a:latin typeface="Adobe Garamond Pro Bold" pitchFamily="18" charset="0"/>
              </a:rPr>
              <a:t>espinas </a:t>
            </a:r>
            <a:r>
              <a:rPr lang="es-CO" sz="2200" dirty="0">
                <a:solidFill>
                  <a:prstClr val="black">
                    <a:lumMod val="50000"/>
                    <a:lumOff val="50000"/>
                  </a:prstClr>
                </a:solidFill>
              </a:rPr>
              <a:t>entrelazadas por capas y con densidades diversas</a:t>
            </a:r>
          </a:p>
          <a:p>
            <a:pPr lvl="0" algn="ctr">
              <a:lnSpc>
                <a:spcPct val="125000"/>
              </a:lnSpc>
            </a:pPr>
            <a:r>
              <a:rPr lang="es-CO" sz="2200" dirty="0">
                <a:solidFill>
                  <a:prstClr val="black">
                    <a:lumMod val="50000"/>
                    <a:lumOff val="50000"/>
                  </a:prstClr>
                </a:solidFill>
              </a:rPr>
              <a:t>el soporte de cada una de las capas es el </a:t>
            </a:r>
            <a:r>
              <a:rPr lang="es-CO" sz="2200" dirty="0">
                <a:solidFill>
                  <a:prstClr val="black">
                    <a:lumMod val="50000"/>
                    <a:lumOff val="50000"/>
                  </a:prstClr>
                </a:solidFill>
                <a:latin typeface="Adobe Garamond Pro Bold" pitchFamily="18" charset="0"/>
              </a:rPr>
              <a:t>polvo</a:t>
            </a:r>
          </a:p>
          <a:p>
            <a:pPr lvl="0" algn="ctr">
              <a:lnSpc>
                <a:spcPct val="125000"/>
              </a:lnSpc>
            </a:pP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… el juego genera un </a:t>
            </a: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 Bold" pitchFamily="18" charset="0"/>
              </a:rPr>
              <a:t>multifractal</a:t>
            </a:r>
          </a:p>
          <a:p>
            <a:pPr algn="ctr">
              <a:lnSpc>
                <a:spcPct val="125000"/>
              </a:lnSpc>
            </a:pPr>
            <a:r>
              <a:rPr lang="es-CO" sz="2200" dirty="0" smtClean="0">
                <a:solidFill>
                  <a:prstClr val="black"/>
                </a:solidFill>
              </a:rPr>
              <a:t>es difícil de caminar …</a:t>
            </a:r>
            <a:endParaRPr lang="es-CO" sz="2200" dirty="0">
              <a:solidFill>
                <a:prstClr val="black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602" y="1447800"/>
            <a:ext cx="3950208" cy="2556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295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Otro juego de niños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752600" y="2450068"/>
                <a:ext cx="76174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/>
                        </a:rPr>
                        <m:t>50%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2450068"/>
                <a:ext cx="761747" cy="40011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705853" y="2450068"/>
                <a:ext cx="76174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/>
                        </a:rPr>
                        <m:t>50%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5853" y="2450068"/>
                <a:ext cx="761747" cy="40011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608" y="2382631"/>
            <a:ext cx="4023360" cy="60682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133474" y="2819400"/>
                <a:ext cx="240407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/>
                      </a:rPr>
                      <m:t>0</m:t>
                    </m:r>
                  </m:oMath>
                </a14:m>
                <a:r>
                  <a:rPr lang="en-US" sz="1600" dirty="0" smtClean="0"/>
                  <a:t>	    </a:t>
                </a:r>
                <a14:m>
                  <m:oMath xmlns:m="http://schemas.openxmlformats.org/officeDocument/2006/math">
                    <m:r>
                      <a:rPr lang="en-US" sz="1600" b="0" i="0" dirty="0" smtClean="0">
                        <a:latin typeface="Cambria Math"/>
                      </a:rPr>
                      <m:t> </m:t>
                    </m:r>
                    <m:f>
                      <m:fPr>
                        <m:type m:val="skw"/>
                        <m:ctrlPr>
                          <a:rPr lang="en-US" sz="1600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1600" i="1" dirty="0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1600" i="1" dirty="0" smtClean="0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474" y="2819400"/>
                <a:ext cx="2404078" cy="338554"/>
              </a:xfrm>
              <a:prstGeom prst="rect">
                <a:avLst/>
              </a:prstGeom>
              <a:blipFill rotWithShape="1">
                <a:blip r:embed="rId6"/>
                <a:stretch>
                  <a:fillRect t="-105455" r="-2792" b="-16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690738" y="2819400"/>
                <a:ext cx="247206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1600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1600" i="1" dirty="0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sz="1600" i="1" dirty="0" smtClean="0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sz="1600" b="0" i="0" dirty="0" smtClean="0">
                        <a:latin typeface="Cambria Math"/>
                      </a:rPr>
                      <m:t>      </m:t>
                    </m:r>
                  </m:oMath>
                </a14:m>
                <a:r>
                  <a:rPr lang="en-US" sz="1600" dirty="0" smtClean="0"/>
                  <a:t>               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/>
                      </a:rPr>
                      <m:t>1</m:t>
                    </m:r>
                  </m:oMath>
                </a14:m>
                <a:r>
                  <a:rPr lang="en-US" sz="1600" dirty="0" smtClean="0"/>
                  <a:t> </a:t>
                </a:r>
                <a:endParaRPr lang="en-US" sz="16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0738" y="2819400"/>
                <a:ext cx="2472062" cy="338554"/>
              </a:xfrm>
              <a:prstGeom prst="rect">
                <a:avLst/>
              </a:prstGeom>
              <a:blipFill rotWithShape="1">
                <a:blip r:embed="rId7"/>
                <a:stretch>
                  <a:fillRect t="-105455" b="-16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670" y="1296922"/>
            <a:ext cx="4023360" cy="665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308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Otro juego de niños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752600" y="2450068"/>
                <a:ext cx="76174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/>
                        </a:rPr>
                        <m:t>50%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2450068"/>
                <a:ext cx="761747" cy="40011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705853" y="2450068"/>
                <a:ext cx="76174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/>
                        </a:rPr>
                        <m:t>50%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5853" y="2450068"/>
                <a:ext cx="761747" cy="40011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608" y="2382631"/>
            <a:ext cx="4023360" cy="60682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133474" y="2819400"/>
                <a:ext cx="240407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/>
                      </a:rPr>
                      <m:t>0</m:t>
                    </m:r>
                  </m:oMath>
                </a14:m>
                <a:r>
                  <a:rPr lang="en-US" sz="1600" dirty="0" smtClean="0"/>
                  <a:t>	    </a:t>
                </a:r>
                <a14:m>
                  <m:oMath xmlns:m="http://schemas.openxmlformats.org/officeDocument/2006/math">
                    <m:r>
                      <a:rPr lang="en-US" sz="1600" b="0" i="0" dirty="0" smtClean="0">
                        <a:latin typeface="Cambria Math"/>
                      </a:rPr>
                      <m:t> </m:t>
                    </m:r>
                    <m:f>
                      <m:fPr>
                        <m:type m:val="skw"/>
                        <m:ctrlPr>
                          <a:rPr lang="en-US" sz="1600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1600" i="1" dirty="0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1600" i="1" dirty="0" smtClean="0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474" y="2819400"/>
                <a:ext cx="2404078" cy="338554"/>
              </a:xfrm>
              <a:prstGeom prst="rect">
                <a:avLst/>
              </a:prstGeom>
              <a:blipFill rotWithShape="1">
                <a:blip r:embed="rId6"/>
                <a:stretch>
                  <a:fillRect t="-105455" r="-2792" b="-16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361045" y="5098956"/>
                <a:ext cx="421910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125000"/>
                  </a:lnSpc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0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2400" i="0" smtClean="0">
                          <a:latin typeface="Cambria Math"/>
                          <a:ea typeface="Cambria Math"/>
                        </a:rPr>
                        <m:t>⋮</m:t>
                      </m:r>
                    </m:oMath>
                  </m:oMathPara>
                </a14:m>
                <a:endParaRPr lang="en-US" sz="2400" dirty="0">
                  <a:latin typeface="Adobe Garamond Pro Bold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1045" y="5098956"/>
                <a:ext cx="421910" cy="553998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690738" y="2819400"/>
                <a:ext cx="247206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1600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1600" i="1" dirty="0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sz="1600" i="1" dirty="0" smtClean="0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sz="1600" b="0" i="0" dirty="0" smtClean="0">
                        <a:latin typeface="Cambria Math"/>
                      </a:rPr>
                      <m:t>      </m:t>
                    </m:r>
                  </m:oMath>
                </a14:m>
                <a:r>
                  <a:rPr lang="en-US" sz="1600" dirty="0" smtClean="0"/>
                  <a:t>               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/>
                      </a:rPr>
                      <m:t>1</m:t>
                    </m:r>
                  </m:oMath>
                </a14:m>
                <a:r>
                  <a:rPr lang="en-US" sz="1600" dirty="0" smtClean="0"/>
                  <a:t> </a:t>
                </a:r>
                <a:endParaRPr lang="en-US" sz="16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0738" y="2819400"/>
                <a:ext cx="2472062" cy="338554"/>
              </a:xfrm>
              <a:prstGeom prst="rect">
                <a:avLst/>
              </a:prstGeom>
              <a:blipFill rotWithShape="1">
                <a:blip r:embed="rId8"/>
                <a:stretch>
                  <a:fillRect t="-105455" b="-16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670" y="1296922"/>
            <a:ext cx="4023360" cy="66501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046" y="3315220"/>
            <a:ext cx="3968496" cy="58823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704" y="4262104"/>
            <a:ext cx="3968496" cy="861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873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Otro juego de niños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752600" y="2450068"/>
                <a:ext cx="76174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/>
                        </a:rPr>
                        <m:t>50%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2450068"/>
                <a:ext cx="761747" cy="40011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705853" y="2450068"/>
                <a:ext cx="76174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/>
                        </a:rPr>
                        <m:t>50%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5853" y="2450068"/>
                <a:ext cx="761747" cy="40011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608" y="2382631"/>
            <a:ext cx="4023360" cy="60682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133474" y="2819400"/>
                <a:ext cx="240407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/>
                      </a:rPr>
                      <m:t>0</m:t>
                    </m:r>
                  </m:oMath>
                </a14:m>
                <a:r>
                  <a:rPr lang="en-US" sz="1600" dirty="0" smtClean="0"/>
                  <a:t>	    </a:t>
                </a:r>
                <a14:m>
                  <m:oMath xmlns:m="http://schemas.openxmlformats.org/officeDocument/2006/math">
                    <m:r>
                      <a:rPr lang="en-US" sz="1600" b="0" i="0" dirty="0" smtClean="0">
                        <a:latin typeface="Cambria Math"/>
                      </a:rPr>
                      <m:t> </m:t>
                    </m:r>
                    <m:f>
                      <m:fPr>
                        <m:type m:val="skw"/>
                        <m:ctrlPr>
                          <a:rPr lang="en-US" sz="1600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1600" i="1" dirty="0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1600" i="1" dirty="0" smtClean="0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474" y="2819400"/>
                <a:ext cx="2404078" cy="338554"/>
              </a:xfrm>
              <a:prstGeom prst="rect">
                <a:avLst/>
              </a:prstGeom>
              <a:blipFill rotWithShape="1">
                <a:blip r:embed="rId6"/>
                <a:stretch>
                  <a:fillRect t="-105455" r="-2792" b="-16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690738" y="2819400"/>
                <a:ext cx="247206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1600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1600" i="1" dirty="0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sz="1600" i="1" dirty="0" smtClean="0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sz="1600" b="0" i="0" dirty="0" smtClean="0">
                        <a:latin typeface="Cambria Math"/>
                      </a:rPr>
                      <m:t>      </m:t>
                    </m:r>
                  </m:oMath>
                </a14:m>
                <a:r>
                  <a:rPr lang="en-US" sz="1600" dirty="0" smtClean="0"/>
                  <a:t>               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/>
                      </a:rPr>
                      <m:t>1</m:t>
                    </m:r>
                  </m:oMath>
                </a14:m>
                <a:r>
                  <a:rPr lang="en-US" sz="1600" dirty="0" smtClean="0"/>
                  <a:t> </a:t>
                </a:r>
                <a:endParaRPr lang="en-US" sz="16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0738" y="2819400"/>
                <a:ext cx="2472062" cy="338554"/>
              </a:xfrm>
              <a:prstGeom prst="rect">
                <a:avLst/>
              </a:prstGeom>
              <a:blipFill rotWithShape="1">
                <a:blip r:embed="rId7"/>
                <a:stretch>
                  <a:fillRect t="-105455" b="-16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670" y="1296922"/>
            <a:ext cx="4023360" cy="66501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046" y="3315220"/>
            <a:ext cx="3968496" cy="58823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704" y="4262104"/>
            <a:ext cx="3968496" cy="86163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173586" y="5257800"/>
            <a:ext cx="6796861" cy="4943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lnSpc>
                <a:spcPct val="125000"/>
              </a:lnSpc>
            </a:pPr>
            <a:r>
              <a:rPr lang="es-CO" sz="2200" dirty="0" smtClean="0">
                <a:solidFill>
                  <a:prstClr val="black"/>
                </a:solidFill>
              </a:rPr>
              <a:t>la</a:t>
            </a:r>
            <a:r>
              <a:rPr lang="es-CO" sz="2200" dirty="0" smtClean="0">
                <a:solidFill>
                  <a:prstClr val="black"/>
                </a:solidFill>
                <a:latin typeface="Adobe Garamond Pro Bold" pitchFamily="18" charset="0"/>
              </a:rPr>
              <a:t> cascada</a:t>
            </a:r>
            <a:r>
              <a:rPr lang="es-CO" sz="2200" b="1" dirty="0" smtClean="0">
                <a:solidFill>
                  <a:prstClr val="black"/>
                </a:solidFill>
              </a:rPr>
              <a:t> </a:t>
            </a:r>
            <a:r>
              <a:rPr lang="es-CO" sz="2200" dirty="0" smtClean="0">
                <a:solidFill>
                  <a:prstClr val="black"/>
                </a:solidFill>
              </a:rPr>
              <a:t>produce </a:t>
            </a:r>
            <a:r>
              <a:rPr lang="es-CO" sz="2200" dirty="0" smtClean="0">
                <a:solidFill>
                  <a:prstClr val="black"/>
                </a:solidFill>
                <a:latin typeface="Adobe Garamond Pro Bold" pitchFamily="18" charset="0"/>
              </a:rPr>
              <a:t>espinas </a:t>
            </a:r>
            <a:r>
              <a:rPr lang="es-CO" sz="2200" dirty="0" smtClean="0">
                <a:solidFill>
                  <a:prstClr val="black"/>
                </a:solidFill>
              </a:rPr>
              <a:t>iguales y disjuntas sobre el </a:t>
            </a:r>
            <a:r>
              <a:rPr lang="es-CO" sz="2200" dirty="0" smtClean="0">
                <a:solidFill>
                  <a:prstClr val="black"/>
                </a:solidFill>
                <a:latin typeface="Adobe Garamond Pro Bold" pitchFamily="18" charset="0"/>
              </a:rPr>
              <a:t>polvo</a:t>
            </a:r>
          </a:p>
        </p:txBody>
      </p:sp>
    </p:spTree>
    <p:extLst>
      <p:ext uri="{BB962C8B-B14F-4D97-AF65-F5344CB8AC3E}">
        <p14:creationId xmlns:p14="http://schemas.microsoft.com/office/powerpoint/2010/main" val="3147661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Otro juego de niños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752600" y="2450068"/>
                <a:ext cx="76174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/>
                        </a:rPr>
                        <m:t>50%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2450068"/>
                <a:ext cx="761747" cy="40011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705853" y="2450068"/>
                <a:ext cx="76174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/>
                        </a:rPr>
                        <m:t>50%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5853" y="2450068"/>
                <a:ext cx="761747" cy="40011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608" y="2382631"/>
            <a:ext cx="4023360" cy="60682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133474" y="2819400"/>
                <a:ext cx="240407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/>
                      </a:rPr>
                      <m:t>0</m:t>
                    </m:r>
                  </m:oMath>
                </a14:m>
                <a:r>
                  <a:rPr lang="en-US" sz="1600" dirty="0" smtClean="0"/>
                  <a:t>	    </a:t>
                </a:r>
                <a14:m>
                  <m:oMath xmlns:m="http://schemas.openxmlformats.org/officeDocument/2006/math">
                    <m:r>
                      <a:rPr lang="en-US" sz="1600" b="0" i="0" dirty="0" smtClean="0">
                        <a:latin typeface="Cambria Math"/>
                      </a:rPr>
                      <m:t> </m:t>
                    </m:r>
                    <m:f>
                      <m:fPr>
                        <m:type m:val="skw"/>
                        <m:ctrlPr>
                          <a:rPr lang="en-US" sz="1600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1600" i="1" dirty="0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1600" i="1" dirty="0" smtClean="0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474" y="2819400"/>
                <a:ext cx="2404078" cy="338554"/>
              </a:xfrm>
              <a:prstGeom prst="rect">
                <a:avLst/>
              </a:prstGeom>
              <a:blipFill rotWithShape="1">
                <a:blip r:embed="rId6"/>
                <a:stretch>
                  <a:fillRect t="-105455" r="-2792" b="-16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690738" y="2819400"/>
                <a:ext cx="247206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1600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1600" i="1" dirty="0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sz="1600" i="1" dirty="0" smtClean="0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sz="1600" b="0" i="0" dirty="0" smtClean="0">
                        <a:latin typeface="Cambria Math"/>
                      </a:rPr>
                      <m:t>      </m:t>
                    </m:r>
                  </m:oMath>
                </a14:m>
                <a:r>
                  <a:rPr lang="en-US" sz="1600" dirty="0" smtClean="0"/>
                  <a:t>               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/>
                      </a:rPr>
                      <m:t>1</m:t>
                    </m:r>
                  </m:oMath>
                </a14:m>
                <a:r>
                  <a:rPr lang="en-US" sz="1600" dirty="0" smtClean="0"/>
                  <a:t> </a:t>
                </a:r>
                <a:endParaRPr lang="en-US" sz="16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0738" y="2819400"/>
                <a:ext cx="2472062" cy="338554"/>
              </a:xfrm>
              <a:prstGeom prst="rect">
                <a:avLst/>
              </a:prstGeom>
              <a:blipFill rotWithShape="1">
                <a:blip r:embed="rId7"/>
                <a:stretch>
                  <a:fillRect t="-105455" b="-16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670" y="1296922"/>
            <a:ext cx="4023360" cy="66501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046" y="3315220"/>
            <a:ext cx="3968496" cy="58823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704" y="4262104"/>
            <a:ext cx="3968496" cy="86163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37960" y="5257800"/>
            <a:ext cx="7868116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lnSpc>
                <a:spcPct val="125000"/>
              </a:lnSpc>
            </a:pP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la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 Bold" pitchFamily="18" charset="0"/>
              </a:rPr>
              <a:t> cascada</a:t>
            </a:r>
            <a:r>
              <a:rPr lang="es-CO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produce 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 Bold" pitchFamily="18" charset="0"/>
              </a:rPr>
              <a:t>espinas 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iguales y disjuntas sobre el 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 Bold" pitchFamily="18" charset="0"/>
              </a:rPr>
              <a:t>polvo</a:t>
            </a:r>
          </a:p>
          <a:p>
            <a:pPr lvl="0" algn="ctr">
              <a:lnSpc>
                <a:spcPct val="125000"/>
              </a:lnSpc>
            </a:pPr>
            <a:r>
              <a:rPr lang="es-CO" sz="2200" dirty="0" smtClean="0">
                <a:solidFill>
                  <a:prstClr val="black"/>
                </a:solidFill>
              </a:rPr>
              <a:t>variando el tamaño del </a:t>
            </a:r>
            <a:r>
              <a:rPr lang="es-CO" sz="2200" dirty="0" smtClean="0">
                <a:solidFill>
                  <a:prstClr val="black"/>
                </a:solidFill>
                <a:latin typeface="Adobe Garamond Pro Bold" pitchFamily="18" charset="0"/>
              </a:rPr>
              <a:t>hueco</a:t>
            </a:r>
            <a:r>
              <a:rPr lang="es-CO" sz="2200" b="1" dirty="0" smtClean="0">
                <a:solidFill>
                  <a:prstClr val="black"/>
                </a:solidFill>
              </a:rPr>
              <a:t> </a:t>
            </a:r>
            <a:r>
              <a:rPr lang="es-CO" sz="2200" dirty="0" smtClean="0">
                <a:solidFill>
                  <a:prstClr val="black"/>
                </a:solidFill>
              </a:rPr>
              <a:t>se reproducen las capas del primer juego</a:t>
            </a:r>
          </a:p>
        </p:txBody>
      </p:sp>
    </p:spTree>
    <p:extLst>
      <p:ext uri="{BB962C8B-B14F-4D97-AF65-F5344CB8AC3E}">
        <p14:creationId xmlns:p14="http://schemas.microsoft.com/office/powerpoint/2010/main" val="255316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Otro juego de niños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752600" y="2450068"/>
                <a:ext cx="76174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/>
                        </a:rPr>
                        <m:t>50%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2450068"/>
                <a:ext cx="761747" cy="40011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705853" y="2450068"/>
                <a:ext cx="76174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/>
                        </a:rPr>
                        <m:t>50%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5853" y="2450068"/>
                <a:ext cx="761747" cy="40011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608" y="2382631"/>
            <a:ext cx="4023360" cy="60682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133474" y="2819400"/>
                <a:ext cx="240407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/>
                      </a:rPr>
                      <m:t>0</m:t>
                    </m:r>
                  </m:oMath>
                </a14:m>
                <a:r>
                  <a:rPr lang="en-US" sz="1600" dirty="0" smtClean="0"/>
                  <a:t>	    </a:t>
                </a:r>
                <a14:m>
                  <m:oMath xmlns:m="http://schemas.openxmlformats.org/officeDocument/2006/math">
                    <m:r>
                      <a:rPr lang="en-US" sz="1600" b="0" i="0" dirty="0" smtClean="0">
                        <a:latin typeface="Cambria Math"/>
                      </a:rPr>
                      <m:t> </m:t>
                    </m:r>
                    <m:f>
                      <m:fPr>
                        <m:type m:val="skw"/>
                        <m:ctrlPr>
                          <a:rPr lang="en-US" sz="1600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1600" i="1" dirty="0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1600" i="1" dirty="0" smtClean="0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474" y="2819400"/>
                <a:ext cx="2404078" cy="338554"/>
              </a:xfrm>
              <a:prstGeom prst="rect">
                <a:avLst/>
              </a:prstGeom>
              <a:blipFill rotWithShape="1">
                <a:blip r:embed="rId6"/>
                <a:stretch>
                  <a:fillRect t="-105455" r="-2792" b="-16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690738" y="2819400"/>
                <a:ext cx="247206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1600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1600" i="1" dirty="0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sz="1600" i="1" dirty="0" smtClean="0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sz="1600" b="0" i="0" dirty="0" smtClean="0">
                        <a:latin typeface="Cambria Math"/>
                      </a:rPr>
                      <m:t>      </m:t>
                    </m:r>
                  </m:oMath>
                </a14:m>
                <a:r>
                  <a:rPr lang="en-US" sz="1600" dirty="0" smtClean="0"/>
                  <a:t>               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/>
                      </a:rPr>
                      <m:t>1</m:t>
                    </m:r>
                  </m:oMath>
                </a14:m>
                <a:r>
                  <a:rPr lang="en-US" sz="1600" dirty="0" smtClean="0"/>
                  <a:t> </a:t>
                </a:r>
                <a:endParaRPr lang="en-US" sz="16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0738" y="2819400"/>
                <a:ext cx="2472062" cy="338554"/>
              </a:xfrm>
              <a:prstGeom prst="rect">
                <a:avLst/>
              </a:prstGeom>
              <a:blipFill rotWithShape="1">
                <a:blip r:embed="rId7"/>
                <a:stretch>
                  <a:fillRect t="-105455" b="-16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670" y="1296922"/>
            <a:ext cx="4023360" cy="66501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046" y="3315220"/>
            <a:ext cx="3968496" cy="58823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704" y="4262104"/>
            <a:ext cx="3968496" cy="86163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37959" y="5257800"/>
            <a:ext cx="7868116" cy="13619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lnSpc>
                <a:spcPct val="125000"/>
              </a:lnSpc>
            </a:pP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la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 Bold" pitchFamily="18" charset="0"/>
              </a:rPr>
              <a:t> cascada</a:t>
            </a:r>
            <a:r>
              <a:rPr lang="es-CO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produce 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 Bold" pitchFamily="18" charset="0"/>
              </a:rPr>
              <a:t>espinas 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iguales y disjuntas sobre el 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 Bold" pitchFamily="18" charset="0"/>
              </a:rPr>
              <a:t>polvo</a:t>
            </a:r>
          </a:p>
          <a:p>
            <a:pPr lvl="0" algn="ctr">
              <a:lnSpc>
                <a:spcPct val="125000"/>
              </a:lnSpc>
            </a:pP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variando el tamaño del </a:t>
            </a: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 Bold" pitchFamily="18" charset="0"/>
              </a:rPr>
              <a:t>hueco</a:t>
            </a:r>
            <a:r>
              <a:rPr lang="es-CO" sz="2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se reproducen las capas del primer juego</a:t>
            </a:r>
          </a:p>
          <a:p>
            <a:pPr lvl="0" algn="ctr">
              <a:lnSpc>
                <a:spcPct val="125000"/>
              </a:lnSpc>
            </a:pPr>
            <a:r>
              <a:rPr lang="es-CO" sz="2200" dirty="0" smtClean="0">
                <a:solidFill>
                  <a:prstClr val="black"/>
                </a:solidFill>
                <a:latin typeface="Adobe Garamond Pro Bold" pitchFamily="18" charset="0"/>
              </a:rPr>
              <a:t>… </a:t>
            </a:r>
            <a:r>
              <a:rPr lang="es-CO" sz="2200" dirty="0" smtClean="0">
                <a:solidFill>
                  <a:prstClr val="black"/>
                </a:solidFill>
              </a:rPr>
              <a:t>los dos juegos están íntimamente </a:t>
            </a:r>
            <a:r>
              <a:rPr lang="es-CO" sz="2200" dirty="0" smtClean="0">
                <a:solidFill>
                  <a:prstClr val="black"/>
                </a:solidFill>
                <a:latin typeface="Adobe Garamond Pro Bold" pitchFamily="18" charset="0"/>
              </a:rPr>
              <a:t>relacionados</a:t>
            </a:r>
            <a:endParaRPr lang="es-CO" sz="2200" dirty="0">
              <a:solidFill>
                <a:prstClr val="black"/>
              </a:solidFill>
              <a:latin typeface="Adobe Garamond Pro Bol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75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plastilinas acumuladas</a:t>
            </a:r>
            <a:endParaRPr lang="es-CO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240280" y="1467553"/>
            <a:ext cx="4663440" cy="3485447"/>
            <a:chOff x="2026920" y="1328307"/>
            <a:chExt cx="4663440" cy="348544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6920" y="1328307"/>
              <a:ext cx="4663440" cy="1734032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6920" y="3276600"/>
              <a:ext cx="4663440" cy="1537154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047750" y="5181600"/>
                <a:ext cx="7048500" cy="5155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lnSpc>
                    <a:spcPct val="125000"/>
                  </a:lnSpc>
                </a:pPr>
                <a14:m>
                  <m:oMath xmlns:m="http://schemas.openxmlformats.org/officeDocument/2006/math">
                    <m:r>
                      <a:rPr lang="es-CO" sz="2000" i="1" smtClean="0">
                        <a:solidFill>
                          <a:prstClr val="black"/>
                        </a:solidFill>
                        <a:latin typeface="Cambria Math"/>
                      </a:rPr>
                      <m:t>𝐶</m:t>
                    </m:r>
                    <m:r>
                      <a:rPr lang="es-CO" sz="2000" i="1" smtClean="0">
                        <a:solidFill>
                          <a:prstClr val="black"/>
                        </a:solidFill>
                        <a:latin typeface="Cambria Math"/>
                      </a:rPr>
                      <m:t>(</m:t>
                    </m:r>
                    <m:r>
                      <a:rPr lang="es-CO" sz="2000" i="1" smtClean="0">
                        <a:solidFill>
                          <a:prstClr val="black"/>
                        </a:solidFill>
                        <a:latin typeface="Cambria Math"/>
                      </a:rPr>
                      <m:t>𝑥</m:t>
                    </m:r>
                    <m:r>
                      <a:rPr lang="es-CO" sz="2000" i="1" smtClean="0">
                        <a:solidFill>
                          <a:prstClr val="black"/>
                        </a:solidFill>
                        <a:latin typeface="Cambria Math"/>
                      </a:rPr>
                      <m:t>) </m:t>
                    </m:r>
                  </m:oMath>
                </a14:m>
                <a:r>
                  <a:rPr lang="es-CO" sz="2200" dirty="0" smtClean="0">
                    <a:solidFill>
                      <a:prstClr val="black"/>
                    </a:solidFill>
                  </a:rPr>
                  <a:t>es el </a:t>
                </a:r>
                <a:r>
                  <a:rPr lang="es-CO" sz="2200" dirty="0">
                    <a:solidFill>
                      <a:prstClr val="black"/>
                    </a:solidFill>
                  </a:rPr>
                  <a:t>total </a:t>
                </a:r>
                <a:r>
                  <a:rPr lang="es-CO" sz="2200" dirty="0" smtClean="0">
                    <a:solidFill>
                      <a:prstClr val="black"/>
                    </a:solidFill>
                  </a:rPr>
                  <a:t>de la plastilina desde </a:t>
                </a:r>
                <a:r>
                  <a:rPr lang="es-CO" sz="2000" dirty="0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0</a:t>
                </a:r>
                <a:r>
                  <a:rPr lang="es-CO" sz="2200" dirty="0" smtClean="0">
                    <a:solidFill>
                      <a:prstClr val="black"/>
                    </a:solidFill>
                  </a:rPr>
                  <a:t> hasta </a:t>
                </a:r>
                <a14:m>
                  <m:oMath xmlns:m="http://schemas.openxmlformats.org/officeDocument/2006/math">
                    <m:r>
                      <a:rPr lang="es-CO" sz="2000" i="1">
                        <a:solidFill>
                          <a:prstClr val="black"/>
                        </a:solidFill>
                        <a:latin typeface="Cambria Math"/>
                      </a:rPr>
                      <m:t>𝑥</m:t>
                    </m:r>
                  </m:oMath>
                </a14:m>
                <a:endParaRPr lang="es-CO" sz="2000" i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750" y="5181600"/>
                <a:ext cx="7048500" cy="515526"/>
              </a:xfrm>
              <a:prstGeom prst="rect">
                <a:avLst/>
              </a:prstGeom>
              <a:blipFill rotWithShape="1">
                <a:blip r:embed="rId4"/>
                <a:stretch>
                  <a:fillRect b="-17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0056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plastilinas acumuladas</a:t>
            </a:r>
            <a:endParaRPr lang="es-CO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240280" y="1467553"/>
            <a:ext cx="4663440" cy="3485447"/>
            <a:chOff x="2026920" y="1328307"/>
            <a:chExt cx="4663440" cy="348544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6920" y="1328307"/>
              <a:ext cx="4663440" cy="1734032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6920" y="3276600"/>
              <a:ext cx="4663440" cy="1537154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047750" y="5181600"/>
                <a:ext cx="7048500" cy="13619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5000"/>
                  </a:lnSpc>
                </a:pPr>
                <a:r>
                  <a:rPr lang="es-CO" sz="2200" dirty="0" smtClean="0"/>
                  <a:t>... a partir de la dinámica de los juegos:</a:t>
                </a:r>
              </a:p>
              <a:p>
                <a:pPr algn="ctr">
                  <a:lnSpc>
                    <a:spcPct val="125000"/>
                  </a:lnSpc>
                </a:pPr>
                <a:r>
                  <a:rPr lang="es-CO" sz="2200" dirty="0" smtClean="0">
                    <a:latin typeface="Adobe Garamond Pro Bold" pitchFamily="18" charset="0"/>
                  </a:rPr>
                  <a:t>muescas</a:t>
                </a:r>
                <a:r>
                  <a:rPr lang="es-CO" sz="2200" b="1" dirty="0" smtClean="0"/>
                  <a:t> </a:t>
                </a:r>
                <a:r>
                  <a:rPr lang="es-CO" sz="2200" dirty="0" smtClean="0"/>
                  <a:t>arriba:  </a:t>
                </a:r>
                <a14:m>
                  <m:oMath xmlns:m="http://schemas.openxmlformats.org/officeDocument/2006/math">
                    <m:r>
                      <a:rPr lang="es-CO" sz="2000" b="0" i="1" smtClean="0">
                        <a:latin typeface="Cambria Math"/>
                      </a:rPr>
                      <m:t>𝐶</m:t>
                    </m:r>
                    <m:d>
                      <m:dPr>
                        <m:ctrlPr>
                          <a:rPr lang="es-CO" sz="2000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type m:val="lin"/>
                            <m:ctrlPr>
                              <a:rPr lang="es-CO" sz="20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s-CO" sz="2000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s-CO" sz="2000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s-CO" sz="2000" i="1">
                        <a:latin typeface="Cambria Math"/>
                      </a:rPr>
                      <m:t>=0.7,  </m:t>
                    </m:r>
                    <m:r>
                      <a:rPr lang="es-CO" sz="2000" b="0" i="1" smtClean="0">
                        <a:latin typeface="Cambria Math"/>
                      </a:rPr>
                      <m:t>𝐶</m:t>
                    </m:r>
                    <m:d>
                      <m:dPr>
                        <m:ctrlPr>
                          <a:rPr lang="es-CO" sz="2000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type m:val="lin"/>
                            <m:ctrlPr>
                              <a:rPr lang="es-CO" sz="20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s-CO" sz="2000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s-CO" sz="2000" i="1">
                                <a:latin typeface="Cambria Math"/>
                              </a:rPr>
                              <m:t>4</m:t>
                            </m:r>
                          </m:den>
                        </m:f>
                      </m:e>
                    </m:d>
                    <m:r>
                      <a:rPr lang="es-CO" sz="2000" i="1">
                        <a:latin typeface="Cambria Math"/>
                      </a:rPr>
                      <m:t>=0.49,</m:t>
                    </m:r>
                  </m:oMath>
                </a14:m>
                <a:r>
                  <a:rPr lang="es-CO" sz="2200" dirty="0"/>
                  <a:t> etc.</a:t>
                </a:r>
              </a:p>
              <a:p>
                <a:pPr algn="ctr">
                  <a:lnSpc>
                    <a:spcPct val="125000"/>
                  </a:lnSpc>
                </a:pPr>
                <a:r>
                  <a:rPr lang="es-CO" sz="2200" dirty="0" smtClean="0">
                    <a:latin typeface="Adobe Garamond Pro Bold" pitchFamily="18" charset="0"/>
                  </a:rPr>
                  <a:t>mesetas </a:t>
                </a:r>
                <a:r>
                  <a:rPr lang="es-CO" sz="2200" dirty="0" smtClean="0"/>
                  <a:t>abajo:  </a:t>
                </a:r>
                <a14:m>
                  <m:oMath xmlns:m="http://schemas.openxmlformats.org/officeDocument/2006/math">
                    <m:r>
                      <a:rPr lang="es-CO" sz="2000" b="0" i="1" smtClean="0">
                        <a:latin typeface="Cambria Math"/>
                      </a:rPr>
                      <m:t>𝐶</m:t>
                    </m:r>
                    <m:d>
                      <m:dPr>
                        <m:ctrlPr>
                          <a:rPr lang="es-CO" sz="2000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type m:val="lin"/>
                            <m:ctrlPr>
                              <a:rPr lang="es-CO" sz="20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s-CO" sz="2000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s-CO" sz="2000" i="1">
                                <a:latin typeface="Cambria Math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s-CO" sz="2000" i="1">
                        <a:latin typeface="Cambria Math"/>
                      </a:rPr>
                      <m:t>=</m:t>
                    </m:r>
                    <m:r>
                      <a:rPr lang="es-CO" sz="2000" b="0" i="1" smtClean="0">
                        <a:latin typeface="Cambria Math"/>
                      </a:rPr>
                      <m:t>𝐶</m:t>
                    </m:r>
                    <m:d>
                      <m:dPr>
                        <m:ctrlPr>
                          <a:rPr lang="es-CO" sz="2000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type m:val="lin"/>
                            <m:ctrlPr>
                              <a:rPr lang="es-CO" sz="20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s-CO" sz="2000" i="1">
                                <a:latin typeface="Cambria Math"/>
                              </a:rPr>
                              <m:t>2</m:t>
                            </m:r>
                          </m:num>
                          <m:den>
                            <m:r>
                              <a:rPr lang="es-CO" sz="2000" i="1">
                                <a:latin typeface="Cambria Math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s-CO" sz="2000" i="1">
                        <a:latin typeface="Cambria Math"/>
                      </a:rPr>
                      <m:t>=0.5,</m:t>
                    </m:r>
                  </m:oMath>
                </a14:m>
                <a:r>
                  <a:rPr lang="es-CO" sz="2200" dirty="0"/>
                  <a:t> etc.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750" y="5181600"/>
                <a:ext cx="7048500" cy="1361911"/>
              </a:xfrm>
              <a:prstGeom prst="rect">
                <a:avLst/>
              </a:prstGeom>
              <a:blipFill rotWithShape="1">
                <a:blip r:embed="rId4"/>
                <a:stretch>
                  <a:fillRect b="-488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1384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</a:t>
            </a:r>
            <a:r>
              <a:rPr lang="es-CO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plastilinas acumuladas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240280" y="1467553"/>
            <a:ext cx="4663440" cy="3485447"/>
            <a:chOff x="2026920" y="1328307"/>
            <a:chExt cx="4663440" cy="348544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6920" y="1328307"/>
              <a:ext cx="4663440" cy="1734032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6920" y="3276600"/>
              <a:ext cx="4663440" cy="1537154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0" y="5181600"/>
            <a:ext cx="9144000" cy="494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s-CO" sz="2200" dirty="0" smtClean="0"/>
              <a:t>los perfiles carecen de </a:t>
            </a:r>
            <a:r>
              <a:rPr lang="es-CO" sz="2200" dirty="0" smtClean="0">
                <a:latin typeface="Adobe Garamond Pro Bold" pitchFamily="18" charset="0"/>
              </a:rPr>
              <a:t>derivadas</a:t>
            </a:r>
            <a:r>
              <a:rPr lang="es-CO" sz="2200" dirty="0" smtClean="0"/>
              <a:t> </a:t>
            </a:r>
            <a:r>
              <a:rPr lang="es-CO" sz="2200" dirty="0" smtClean="0"/>
              <a:t>en muchos puntos y son </a:t>
            </a:r>
            <a:r>
              <a:rPr lang="es-CO" sz="2200" dirty="0" smtClean="0">
                <a:latin typeface="Adobe Garamond Pro Bold" pitchFamily="18" charset="0"/>
              </a:rPr>
              <a:t>localmente planos</a:t>
            </a:r>
            <a:endParaRPr lang="es-CO" sz="2200" dirty="0"/>
          </a:p>
        </p:txBody>
      </p:sp>
    </p:spTree>
    <p:extLst>
      <p:ext uri="{BB962C8B-B14F-4D97-AF65-F5344CB8AC3E}">
        <p14:creationId xmlns:p14="http://schemas.microsoft.com/office/powerpoint/2010/main" val="1256537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60" y="1620480"/>
            <a:ext cx="2687277" cy="26872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teorema de Pitágoras</a:t>
            </a:r>
            <a:endParaRPr lang="es-CO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308206" y="5105400"/>
                <a:ext cx="4527586" cy="10592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𝑏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𝑐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b="0" dirty="0" smtClean="0"/>
              </a:p>
              <a:p>
                <a:pPr algn="ctr"/>
                <a:endParaRPr lang="en-US" sz="1200" b="0" dirty="0" smtClean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𝑎</m:t>
                      </m:r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latin typeface="Cambria Math"/>
                        </a:rPr>
                        <m:t>𝑏</m:t>
                      </m:r>
                      <m:r>
                        <a:rPr lang="en-US" sz="2400" b="0" i="1" smtClean="0">
                          <a:latin typeface="Cambria Math"/>
                        </a:rPr>
                        <m:t>=1⇒</m:t>
                      </m:r>
                      <m:r>
                        <a:rPr lang="en-US" sz="2400" b="0" i="1" smtClean="0">
                          <a:latin typeface="Cambria Math"/>
                        </a:rPr>
                        <m:t>𝑐</m:t>
                      </m:r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e>
                      </m:rad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≈1.4142…</m:t>
                      </m:r>
                    </m:oMath>
                  </m:oMathPara>
                </a14:m>
                <a:endParaRPr lang="en-US" sz="2400" b="0" dirty="0" smtClean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8206" y="5105400"/>
                <a:ext cx="4527586" cy="105920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4398713" y="4404623"/>
            <a:ext cx="346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latin typeface="Cambria" pitchFamily="18" charset="0"/>
              </a:rPr>
              <a:t>a</a:t>
            </a:r>
            <a:endParaRPr lang="en-US" sz="2400" i="1" dirty="0">
              <a:latin typeface="Cambr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05807" y="2959811"/>
            <a:ext cx="344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latin typeface="Cambria" pitchFamily="18" charset="0"/>
              </a:rPr>
              <a:t>b</a:t>
            </a:r>
            <a:endParaRPr lang="en-US" sz="2400" i="1" dirty="0">
              <a:latin typeface="Cambr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57699" y="2362200"/>
            <a:ext cx="3177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latin typeface="Cambria" pitchFamily="18" charset="0"/>
              </a:rPr>
              <a:t>c</a:t>
            </a:r>
            <a:endParaRPr lang="en-US" sz="2400" i="1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3382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</a:t>
            </a:r>
            <a:r>
              <a:rPr lang="es-CO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plastilinas acumuladas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240280" y="1467553"/>
            <a:ext cx="4663440" cy="3485447"/>
            <a:chOff x="2026920" y="1328307"/>
            <a:chExt cx="4663440" cy="348544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6920" y="1328307"/>
              <a:ext cx="4663440" cy="1734032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6920" y="3276600"/>
              <a:ext cx="4663440" cy="1537154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0" y="5181600"/>
                <a:ext cx="9144000" cy="9387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lnSpc>
                    <a:spcPct val="125000"/>
                  </a:lnSpc>
                </a:pPr>
                <a:r>
                  <a:rPr lang="es-CO" sz="2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los perfiles carecen de </a:t>
                </a:r>
                <a:r>
                  <a:rPr lang="es-CO" sz="2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dobe Garamond Pro Bold" pitchFamily="18" charset="0"/>
                  </a:rPr>
                  <a:t>derivativas</a:t>
                </a:r>
                <a:r>
                  <a:rPr lang="es-CO" sz="2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en muchos puntos y son </a:t>
                </a:r>
                <a:r>
                  <a:rPr lang="es-CO" sz="2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dobe Garamond Pro Bold" pitchFamily="18" charset="0"/>
                  </a:rPr>
                  <a:t>localmente planos</a:t>
                </a:r>
                <a:endParaRPr lang="es-CO" sz="22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  <a:p>
                <a:pPr algn="ctr">
                  <a:lnSpc>
                    <a:spcPct val="125000"/>
                  </a:lnSpc>
                </a:pPr>
                <a14:m>
                  <m:oMath xmlns:m="http://schemas.openxmlformats.org/officeDocument/2006/math">
                    <m:r>
                      <a:rPr lang="es-CO" sz="2000" i="1">
                        <a:solidFill>
                          <a:prstClr val="black"/>
                        </a:solidFill>
                        <a:latin typeface="Cambria Math"/>
                      </a:rPr>
                      <m:t>𝑑</m:t>
                    </m:r>
                    <m:d>
                      <m:dPr>
                        <m:begChr m:val="{"/>
                        <m:endChr m:val="}"/>
                        <m:ctrlPr>
                          <a:rPr lang="es-CO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s-CO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s-CO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0,0</m:t>
                            </m:r>
                          </m:e>
                        </m:d>
                        <m:r>
                          <a:rPr lang="es-CO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,</m:t>
                        </m:r>
                        <m:d>
                          <m:dPr>
                            <m:ctrlPr>
                              <a:rPr lang="es-CO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s-CO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1,1</m:t>
                            </m:r>
                          </m:e>
                        </m:d>
                      </m:e>
                    </m:d>
                    <m:r>
                      <a:rPr lang="es-CO" sz="2000" i="1">
                        <a:solidFill>
                          <a:prstClr val="black"/>
                        </a:solidFill>
                        <a:latin typeface="Cambria Math"/>
                      </a:rPr>
                      <m:t>=2</m:t>
                    </m:r>
                  </m:oMath>
                </a14:m>
                <a:r>
                  <a:rPr lang="es-CO" sz="2200" dirty="0" smtClean="0"/>
                  <a:t> y la misma </a:t>
                </a:r>
                <a:r>
                  <a:rPr lang="es-CO" sz="2200" dirty="0" smtClean="0">
                    <a:latin typeface="Adobe Garamond Pro Bold" pitchFamily="18" charset="0"/>
                  </a:rPr>
                  <a:t>longitud máxima </a:t>
                </a:r>
                <a:r>
                  <a:rPr lang="es-CO" sz="2200" dirty="0" smtClean="0"/>
                  <a:t>si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/>
                      </a:rPr>
                      <m:t> </m:t>
                    </m:r>
                    <m:r>
                      <a:rPr lang="es-CO" sz="2000" i="1">
                        <a:latin typeface="Cambria Math"/>
                      </a:rPr>
                      <m:t>𝑝</m:t>
                    </m:r>
                    <m:r>
                      <a:rPr lang="es-CO" sz="2000" i="1">
                        <a:latin typeface="Cambria Math"/>
                      </a:rPr>
                      <m:t>≠</m:t>
                    </m:r>
                    <m:f>
                      <m:fPr>
                        <m:type m:val="lin"/>
                        <m:ctrlPr>
                          <a:rPr lang="es-CO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es-CO" sz="20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s-CO" sz="2000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s-CO" sz="2000" i="1">
                        <a:latin typeface="Cambria Math"/>
                      </a:rPr>
                      <m:t>,  </m:t>
                    </m:r>
                    <m:r>
                      <a:rPr lang="es-CO" sz="2000" i="1">
                        <a:latin typeface="Cambria Math"/>
                      </a:rPr>
                      <m:t>h</m:t>
                    </m:r>
                    <m:r>
                      <a:rPr lang="es-CO" sz="2000" i="1">
                        <a:latin typeface="Cambria Math"/>
                      </a:rPr>
                      <m:t>≠0</m:t>
                    </m:r>
                  </m:oMath>
                </a14:m>
                <a:endParaRPr lang="es-CO" sz="20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181600"/>
                <a:ext cx="9144000" cy="938719"/>
              </a:xfrm>
              <a:prstGeom prst="rect">
                <a:avLst/>
              </a:prstGeom>
              <a:blipFill rotWithShape="1">
                <a:blip r:embed="rId4"/>
                <a:stretch>
                  <a:fillRect b="-707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1569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</a:t>
            </a:r>
            <a:r>
              <a:rPr lang="es-CO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plastilinas acumuladas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240280" y="1467553"/>
            <a:ext cx="4663440" cy="3485447"/>
            <a:chOff x="2026920" y="1328307"/>
            <a:chExt cx="4663440" cy="348544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6920" y="1328307"/>
              <a:ext cx="4663440" cy="1734032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6920" y="3276600"/>
              <a:ext cx="4663440" cy="1537154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0" y="5181600"/>
                <a:ext cx="9144000" cy="13619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lnSpc>
                    <a:spcPct val="125000"/>
                  </a:lnSpc>
                </a:pPr>
                <a:r>
                  <a:rPr lang="es-CO" sz="2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los perfiles carecen de </a:t>
                </a:r>
                <a:r>
                  <a:rPr lang="es-CO" sz="2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dobe Garamond Pro Bold" pitchFamily="18" charset="0"/>
                  </a:rPr>
                  <a:t>derivativas</a:t>
                </a:r>
                <a:r>
                  <a:rPr lang="es-CO" sz="2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en muchos puntos y son </a:t>
                </a:r>
                <a:r>
                  <a:rPr lang="es-CO" sz="2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dobe Garamond Pro Bold" pitchFamily="18" charset="0"/>
                  </a:rPr>
                  <a:t>localmente planos</a:t>
                </a:r>
                <a:endParaRPr lang="es-CO" sz="22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  <a:p>
                <a:pPr lvl="0" algn="ctr">
                  <a:lnSpc>
                    <a:spcPct val="125000"/>
                  </a:lnSpc>
                </a:pPr>
                <a14:m>
                  <m:oMath xmlns:m="http://schemas.openxmlformats.org/officeDocument/2006/math">
                    <m:r>
                      <a:rPr lang="es-CO" sz="2000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/>
                      </a:rPr>
                      <m:t>𝑑</m:t>
                    </m:r>
                    <m:d>
                      <m:dPr>
                        <m:begChr m:val="{"/>
                        <m:endChr m:val="}"/>
                        <m:ctrlPr>
                          <a:rPr lang="es-CO" sz="2000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s-CO" sz="2000" i="1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s-CO" sz="2000" i="1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/>
                              </a:rPr>
                              <m:t>0,0</m:t>
                            </m:r>
                          </m:e>
                        </m:d>
                        <m:r>
                          <a:rPr lang="es-CO" sz="2000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/>
                          </a:rPr>
                          <m:t>,</m:t>
                        </m:r>
                        <m:d>
                          <m:dPr>
                            <m:ctrlPr>
                              <a:rPr lang="es-CO" sz="2000" i="1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s-CO" sz="2000" i="1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/>
                              </a:rPr>
                              <m:t>1,1</m:t>
                            </m:r>
                          </m:e>
                        </m:d>
                      </m:e>
                    </m:d>
                    <m:r>
                      <a:rPr lang="es-CO" sz="2000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/>
                      </a:rPr>
                      <m:t>=2</m:t>
                    </m:r>
                  </m:oMath>
                </a14:m>
                <a:r>
                  <a:rPr lang="es-CO" sz="2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y la misma </a:t>
                </a:r>
                <a:r>
                  <a:rPr lang="es-CO" sz="2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dobe Garamond Pro Bold" pitchFamily="18" charset="0"/>
                  </a:rPr>
                  <a:t>longitud máxima </a:t>
                </a:r>
                <a:r>
                  <a:rPr lang="es-CO" sz="2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si</a:t>
                </a:r>
                <a14:m>
                  <m:oMath xmlns:m="http://schemas.openxmlformats.org/officeDocument/2006/math">
                    <m:r>
                      <a:rPr lang="en-US" sz="20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/>
                      </a:rPr>
                      <m:t> </m:t>
                    </m:r>
                    <m:r>
                      <a:rPr lang="es-CO" sz="2000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/>
                      </a:rPr>
                      <m:t>𝑝</m:t>
                    </m:r>
                    <m:r>
                      <a:rPr lang="es-CO" sz="2000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/>
                      </a:rPr>
                      <m:t>≠</m:t>
                    </m:r>
                    <m:f>
                      <m:fPr>
                        <m:type m:val="lin"/>
                        <m:ctrlPr>
                          <a:rPr lang="es-CO" sz="2000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s-CO" sz="2000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s-CO" sz="2000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s-CO" sz="2000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/>
                      </a:rPr>
                      <m:t>,  </m:t>
                    </m:r>
                    <m:r>
                      <a:rPr lang="es-CO" sz="2000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/>
                      </a:rPr>
                      <m:t>h</m:t>
                    </m:r>
                    <m:r>
                      <a:rPr lang="es-CO" sz="2000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/>
                      </a:rPr>
                      <m:t>≠0</m:t>
                    </m:r>
                  </m:oMath>
                </a14:m>
                <a:endParaRPr lang="es-CO" sz="20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  <a:p>
                <a:pPr algn="ctr">
                  <a:lnSpc>
                    <a:spcPct val="125000"/>
                  </a:lnSpc>
                </a:pP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prstClr val="black"/>
                        </a:solidFill>
                        <a:latin typeface="Cambria Math"/>
                      </a:rPr>
                      <m:t>𝑑</m:t>
                    </m:r>
                    <m:r>
                      <a:rPr lang="en-US" sz="2000" i="1" dirty="0">
                        <a:solidFill>
                          <a:prstClr val="black"/>
                        </a:solidFill>
                        <a:latin typeface="Cambria Math"/>
                      </a:rPr>
                      <m:t>=2</m:t>
                    </m:r>
                  </m:oMath>
                </a14:m>
                <a:r>
                  <a:rPr lang="es-CO" sz="2200" dirty="0" smtClean="0"/>
                  <a:t> al combinar los juegos y agregar azar</a:t>
                </a:r>
                <a:endParaRPr lang="es-CO" sz="22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181600"/>
                <a:ext cx="9144000" cy="1361911"/>
              </a:xfrm>
              <a:prstGeom prst="rect">
                <a:avLst/>
              </a:prstGeom>
              <a:blipFill rotWithShape="1">
                <a:blip r:embed="rId4"/>
                <a:stretch>
                  <a:fillRect b="-179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29185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CO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verdadero engaño</a:t>
            </a:r>
            <a:endParaRPr lang="es-CO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447800"/>
            <a:ext cx="2286000" cy="245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107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CO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verdadero engaño</a:t>
            </a:r>
            <a:endParaRPr lang="es-CO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447800"/>
            <a:ext cx="2286000" cy="24595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3733800"/>
            <a:ext cx="2286000" cy="2453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438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CO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verdadero engaño</a:t>
            </a:r>
            <a:endParaRPr lang="es-CO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447800"/>
            <a:ext cx="2286000" cy="24595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3733800"/>
            <a:ext cx="2286000" cy="24531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48200" y="5732652"/>
            <a:ext cx="3200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200" dirty="0" smtClean="0"/>
              <a:t>una </a:t>
            </a:r>
            <a:r>
              <a:rPr lang="es-CO" sz="2200" dirty="0" smtClean="0">
                <a:latin typeface="Adobe Garamond Pro Bold" pitchFamily="18" charset="0"/>
              </a:rPr>
              <a:t>escalera del diablo</a:t>
            </a:r>
            <a:r>
              <a:rPr lang="es-CO" sz="2200" dirty="0" smtClean="0"/>
              <a:t>…</a:t>
            </a:r>
            <a:endParaRPr lang="es-CO" sz="2200" dirty="0"/>
          </a:p>
        </p:txBody>
      </p:sp>
    </p:spTree>
    <p:extLst>
      <p:ext uri="{BB962C8B-B14F-4D97-AF65-F5344CB8AC3E}">
        <p14:creationId xmlns:p14="http://schemas.microsoft.com/office/powerpoint/2010/main" val="1995256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100" y="1176010"/>
            <a:ext cx="4572000" cy="4572000"/>
          </a:xfrm>
          <a:prstGeom prst="rect">
            <a:avLst/>
          </a:prstGeom>
        </p:spPr>
      </p:pic>
      <p:pic>
        <p:nvPicPr>
          <p:cNvPr id="2050" name="Picture 2" descr="C:\Users\cepuente\Documents\BOOKS\The Fig Tree and the Bell\TED_TALKS\Talk 1\dizzy\666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76" y="2866712"/>
            <a:ext cx="349758" cy="349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turbulencia y el primer juego</a:t>
            </a:r>
            <a:endParaRPr lang="es-CO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600" y="2895600"/>
            <a:ext cx="1371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200" dirty="0" smtClean="0">
                <a:solidFill>
                  <a:prstClr val="black"/>
                </a:solidFill>
                <a:latin typeface="Adobe Garamond Pro Bold" pitchFamily="18" charset="0"/>
              </a:rPr>
              <a:t>remolinos</a:t>
            </a:r>
            <a:endParaRPr lang="es-CO" sz="2200" dirty="0">
              <a:solidFill>
                <a:prstClr val="black"/>
              </a:solidFill>
              <a:latin typeface="Adobe Garamond Pro Bold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448425" y="2590800"/>
                <a:ext cx="1981200" cy="6676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𝑅𝑒</m:t>
                      </m:r>
                      <m:r>
                        <a:rPr lang="en-US" sz="20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𝑣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𝐿</m:t>
                          </m:r>
                        </m:num>
                        <m:den>
                          <m: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𝜈</m:t>
                          </m:r>
                        </m:den>
                      </m:f>
                    </m:oMath>
                  </m:oMathPara>
                </a14:m>
                <a:endParaRPr lang="en-US" sz="2000" dirty="0" smtClean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8425" y="2590800"/>
                <a:ext cx="1981200" cy="66768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2" descr="C:\Users\cepuente\Documents\BOOKS\The Fig Tree and the Bell\TED_TALKS\Talk 1\dizzy\666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9008" y="3182112"/>
            <a:ext cx="45720" cy="45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cepuente\Documents\BOOKS\The Fig Tree and the Bell\TED_TALKS\Talk 1\dizzy\666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7528" y="2459736"/>
            <a:ext cx="77153" cy="77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cepuente\Documents\BOOKS\The Fig Tree and the Bell\TED_TALKS\Talk 1\dizzy\666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0520" y="3090672"/>
            <a:ext cx="118301" cy="118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cepuente\Documents\BOOKS\The Fig Tree and the Bell\TED_TALKS\Talk 1\dizzy\666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5192" y="3090672"/>
            <a:ext cx="118301" cy="118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0" y="1066800"/>
            <a:ext cx="914399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dirty="0"/>
              <a:t>(</a:t>
            </a:r>
            <a:r>
              <a:rPr lang="en-US" sz="2200" dirty="0" err="1"/>
              <a:t>Meneveau</a:t>
            </a:r>
            <a:r>
              <a:rPr lang="en-US" sz="2200" dirty="0"/>
              <a:t> y</a:t>
            </a:r>
            <a:r>
              <a:rPr lang="en-US" sz="2200" dirty="0" smtClean="0"/>
              <a:t> </a:t>
            </a:r>
            <a:r>
              <a:rPr lang="en-US" sz="2200" dirty="0"/>
              <a:t>Sreenivasan, 1987)</a:t>
            </a:r>
          </a:p>
        </p:txBody>
      </p:sp>
      <p:pic>
        <p:nvPicPr>
          <p:cNvPr id="11" name="Picture 2" descr="C:\Users\cepuente\Documents\BOOKS\The Fig Tree and the Bell\TED_TALKS\Talk 1\dizzy\666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2360" y="2286000"/>
            <a:ext cx="246888" cy="246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7296" y="1796478"/>
            <a:ext cx="137160" cy="137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8114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100" y="1176010"/>
            <a:ext cx="4572000" cy="4572000"/>
          </a:xfrm>
          <a:prstGeom prst="rect">
            <a:avLst/>
          </a:prstGeom>
        </p:spPr>
      </p:pic>
      <p:pic>
        <p:nvPicPr>
          <p:cNvPr id="2050" name="Picture 2" descr="C:\Users\cepuente\Documents\BOOKS\The Fig Tree and the Bell\TED_TALKS\Talk 1\dizzy\666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76" y="2866712"/>
            <a:ext cx="349758" cy="349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turbulencia y el primer juego</a:t>
            </a:r>
            <a:endParaRPr lang="es-CO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" y="3581400"/>
                <a:ext cx="9143998" cy="5155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lnSpc>
                    <a:spcPct val="125000"/>
                  </a:lnSpc>
                </a:pPr>
                <a:r>
                  <a:rPr lang="es-CO" sz="2200" dirty="0" smtClean="0">
                    <a:solidFill>
                      <a:prstClr val="black"/>
                    </a:solidFill>
                    <a:latin typeface="Adobe Garamond Pro Bold" pitchFamily="18" charset="0"/>
                  </a:rPr>
                  <a:t>capas </a:t>
                </a:r>
                <a:r>
                  <a:rPr lang="es-CO" sz="2200" dirty="0" smtClean="0">
                    <a:solidFill>
                      <a:prstClr val="black"/>
                    </a:solidFill>
                  </a:rPr>
                  <a:t>en turbulencia unidimensional como en la primera cascada,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prstClr val="black"/>
                        </a:solidFill>
                        <a:latin typeface="Cambria Math"/>
                      </a:rPr>
                      <m:t>𝑝</m:t>
                    </m:r>
                    <m:r>
                      <a:rPr lang="en-US" sz="2000" b="0" i="1" smtClean="0">
                        <a:solidFill>
                          <a:prstClr val="black"/>
                        </a:solidFill>
                        <a:latin typeface="Cambria Math"/>
                      </a:rPr>
                      <m:t>=0.7</m:t>
                    </m:r>
                  </m:oMath>
                </a14:m>
                <a:r>
                  <a:rPr lang="es-CO" sz="2200" dirty="0" smtClean="0">
                    <a:solidFill>
                      <a:prstClr val="black"/>
                    </a:solidFill>
                  </a:rPr>
                  <a:t>  </a:t>
                </a:r>
                <a:endParaRPr lang="es-CO" sz="22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3581400"/>
                <a:ext cx="9143998" cy="515526"/>
              </a:xfrm>
              <a:prstGeom prst="rect">
                <a:avLst/>
              </a:prstGeom>
              <a:blipFill rotWithShape="1">
                <a:blip r:embed="rId4"/>
                <a:stretch>
                  <a:fillRect b="-17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990600" y="2895600"/>
            <a:ext cx="1371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200" dirty="0" smtClean="0">
                <a:solidFill>
                  <a:prstClr val="black"/>
                </a:solidFill>
                <a:latin typeface="Adobe Garamond Pro Bold" pitchFamily="18" charset="0"/>
              </a:rPr>
              <a:t>remolinos</a:t>
            </a:r>
            <a:endParaRPr lang="es-CO" sz="2200" dirty="0">
              <a:solidFill>
                <a:prstClr val="black"/>
              </a:solidFill>
              <a:latin typeface="Adobe Garamond Pro Bold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448425" y="2590800"/>
                <a:ext cx="1981200" cy="6676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𝑅𝑒</m:t>
                      </m:r>
                      <m:r>
                        <a:rPr lang="en-US" sz="20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𝑣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𝐿</m:t>
                          </m:r>
                        </m:num>
                        <m:den>
                          <m: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𝜈</m:t>
                          </m:r>
                        </m:den>
                      </m:f>
                    </m:oMath>
                  </m:oMathPara>
                </a14:m>
                <a:endParaRPr lang="en-US" sz="2000" dirty="0" smtClean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8425" y="2590800"/>
                <a:ext cx="1981200" cy="66768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2" descr="C:\Users\cepuente\Documents\BOOKS\The Fig Tree and the Bell\TED_TALKS\Talk 1\dizzy\666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9008" y="3182112"/>
            <a:ext cx="45720" cy="45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cepuente\Documents\BOOKS\The Fig Tree and the Bell\TED_TALKS\Talk 1\dizzy\666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7528" y="2459736"/>
            <a:ext cx="77153" cy="77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cepuente\Documents\BOOKS\The Fig Tree and the Bell\TED_TALKS\Talk 1\dizzy\666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0520" y="3090672"/>
            <a:ext cx="118301" cy="118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cepuente\Documents\BOOKS\The Fig Tree and the Bell\TED_TALKS\Talk 1\dizzy\666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5192" y="3090672"/>
            <a:ext cx="118301" cy="118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0" y="1066800"/>
            <a:ext cx="914399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dirty="0"/>
              <a:t>(</a:t>
            </a:r>
            <a:r>
              <a:rPr lang="en-US" sz="2200" dirty="0" err="1"/>
              <a:t>Meneveau</a:t>
            </a:r>
            <a:r>
              <a:rPr lang="en-US" sz="2200" dirty="0"/>
              <a:t> y</a:t>
            </a:r>
            <a:r>
              <a:rPr lang="en-US" sz="2200" dirty="0" smtClean="0"/>
              <a:t> </a:t>
            </a:r>
            <a:r>
              <a:rPr lang="en-US" sz="2200" dirty="0"/>
              <a:t>Sreenivasan, 1987)</a:t>
            </a:r>
          </a:p>
        </p:txBody>
      </p:sp>
      <p:pic>
        <p:nvPicPr>
          <p:cNvPr id="11" name="Picture 2" descr="C:\Users\cepuente\Documents\BOOKS\The Fig Tree and the Bell\TED_TALKS\Talk 1\dizzy\666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2360" y="2286000"/>
            <a:ext cx="246888" cy="246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7296" y="1796478"/>
            <a:ext cx="137160" cy="137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5063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100" y="1176010"/>
            <a:ext cx="4572000" cy="4572000"/>
          </a:xfrm>
          <a:prstGeom prst="rect">
            <a:avLst/>
          </a:prstGeom>
        </p:spPr>
      </p:pic>
      <p:pic>
        <p:nvPicPr>
          <p:cNvPr id="2050" name="Picture 2" descr="C:\Users\cepuente\Documents\BOOKS\The Fig Tree and the Bell\TED_TALKS\Talk 1\dizzy\666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76" y="2860202"/>
            <a:ext cx="349758" cy="349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turbulencia y el primer juego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" y="3581400"/>
            <a:ext cx="914399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25000"/>
              </a:lnSpc>
            </a:pP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 Bold" pitchFamily="18" charset="0"/>
              </a:rPr>
              <a:t>capas </a:t>
            </a: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en turbulencia 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unidimensional </a:t>
            </a: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como en la primera cascada</a:t>
            </a:r>
          </a:p>
          <a:p>
            <a:pPr lvl="0" algn="ctr">
              <a:lnSpc>
                <a:spcPct val="125000"/>
              </a:lnSpc>
            </a:pPr>
            <a:r>
              <a:rPr lang="es-CO" sz="2200" dirty="0" smtClean="0">
                <a:solidFill>
                  <a:prstClr val="black"/>
                </a:solidFill>
                <a:latin typeface="Adobe Garamond Pro Bold" pitchFamily="18" charset="0"/>
              </a:rPr>
              <a:t>disipación</a:t>
            </a:r>
            <a:r>
              <a:rPr lang="es-CO" sz="2200" dirty="0" smtClean="0">
                <a:solidFill>
                  <a:prstClr val="black"/>
                </a:solidFill>
              </a:rPr>
              <a:t>:</a:t>
            </a:r>
            <a:r>
              <a:rPr lang="es-CO" sz="2200" b="1" dirty="0" smtClean="0">
                <a:solidFill>
                  <a:prstClr val="black"/>
                </a:solidFill>
              </a:rPr>
              <a:t> </a:t>
            </a:r>
            <a:r>
              <a:rPr lang="es-CO" sz="2200" dirty="0" smtClean="0">
                <a:solidFill>
                  <a:prstClr val="black"/>
                </a:solidFill>
              </a:rPr>
              <a:t>turbulencia atmosférica, capa límite, estela de un cilindro…</a:t>
            </a:r>
            <a:endParaRPr lang="es-CO" sz="2200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52500" y="2895600"/>
            <a:ext cx="1447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200" dirty="0" smtClean="0">
                <a:solidFill>
                  <a:prstClr val="black"/>
                </a:solidFill>
                <a:latin typeface="Adobe Garamond Pro Bold" pitchFamily="18" charset="0"/>
              </a:rPr>
              <a:t>remolinos</a:t>
            </a:r>
            <a:endParaRPr lang="es-CO" sz="2200" dirty="0">
              <a:solidFill>
                <a:prstClr val="black"/>
              </a:solidFill>
              <a:latin typeface="Adobe Garamond Pro Bold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448425" y="2590800"/>
                <a:ext cx="1981200" cy="6676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𝑅𝑒</m:t>
                      </m:r>
                      <m:r>
                        <a:rPr lang="en-US" sz="20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𝑣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𝐿</m:t>
                          </m:r>
                        </m:num>
                        <m:den>
                          <m: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𝜈</m:t>
                          </m:r>
                        </m:den>
                      </m:f>
                    </m:oMath>
                  </m:oMathPara>
                </a14:m>
                <a:endParaRPr lang="en-US" sz="2000" dirty="0" smtClean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8425" y="2590800"/>
                <a:ext cx="1981200" cy="66768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2" descr="C:\Users\cepuente\Documents\BOOKS\The Fig Tree and the Bell\TED_TALKS\Talk 1\dizzy\666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9008" y="3182112"/>
            <a:ext cx="45720" cy="45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cepuente\Documents\BOOKS\The Fig Tree and the Bell\TED_TALKS\Talk 1\dizzy\666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7528" y="2459736"/>
            <a:ext cx="77153" cy="77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cepuente\Documents\BOOKS\The Fig Tree and the Bell\TED_TALKS\Talk 1\dizzy\666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0520" y="3090672"/>
            <a:ext cx="118301" cy="118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cepuente\Documents\BOOKS\The Fig Tree and the Bell\TED_TALKS\Talk 1\dizzy\666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5192" y="3090672"/>
            <a:ext cx="118301" cy="118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0" y="1066800"/>
            <a:ext cx="914399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dirty="0"/>
              <a:t>(</a:t>
            </a:r>
            <a:r>
              <a:rPr lang="en-US" sz="2200" dirty="0" err="1"/>
              <a:t>Meneveau</a:t>
            </a:r>
            <a:r>
              <a:rPr lang="en-US" sz="2200" dirty="0"/>
              <a:t> y</a:t>
            </a:r>
            <a:r>
              <a:rPr lang="en-US" sz="2200" dirty="0" smtClean="0"/>
              <a:t> </a:t>
            </a:r>
            <a:r>
              <a:rPr lang="en-US" sz="2200" dirty="0"/>
              <a:t>Sreenivasan, 1987)</a:t>
            </a:r>
          </a:p>
        </p:txBody>
      </p:sp>
      <p:pic>
        <p:nvPicPr>
          <p:cNvPr id="11" name="Picture 2" descr="C:\Users\cepuente\Documents\BOOKS\The Fig Tree and the Bell\TED_TALKS\Talk 1\dizzy\666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2360" y="2286000"/>
            <a:ext cx="246888" cy="246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7296" y="1796478"/>
            <a:ext cx="137160" cy="137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812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100" y="1176010"/>
            <a:ext cx="4572000" cy="4572000"/>
          </a:xfrm>
          <a:prstGeom prst="rect">
            <a:avLst/>
          </a:prstGeom>
        </p:spPr>
      </p:pic>
      <p:pic>
        <p:nvPicPr>
          <p:cNvPr id="2050" name="Picture 2" descr="C:\Users\cepuente\Documents\BOOKS\The Fig Tree and the Bell\TED_TALKS\Talk 1\dizzy\666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76" y="2860202"/>
            <a:ext cx="349758" cy="349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turbulencia y el primer </a:t>
            </a:r>
            <a:r>
              <a:rPr lang="es-CO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juego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" y="3581400"/>
            <a:ext cx="914399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25000"/>
              </a:lnSpc>
            </a:pP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 Bold" pitchFamily="18" charset="0"/>
              </a:rPr>
              <a:t>capas </a:t>
            </a: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en turbulencia 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unidimensional </a:t>
            </a: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como en la primera cascada</a:t>
            </a:r>
          </a:p>
          <a:p>
            <a:pPr lvl="0" algn="ctr">
              <a:lnSpc>
                <a:spcPct val="125000"/>
              </a:lnSpc>
            </a:pP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 Bold" pitchFamily="18" charset="0"/>
              </a:rPr>
              <a:t>disipación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:</a:t>
            </a:r>
            <a:r>
              <a:rPr lang="es-CO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turbulencia atmosférica, capa límite, estela de un cilindro…</a:t>
            </a:r>
            <a:endParaRPr lang="es-CO" sz="2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52500" y="2895600"/>
            <a:ext cx="1447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200" dirty="0" smtClean="0">
                <a:solidFill>
                  <a:prstClr val="black"/>
                </a:solidFill>
                <a:latin typeface="Adobe Garamond Pro Bold" pitchFamily="18" charset="0"/>
              </a:rPr>
              <a:t>remolinos</a:t>
            </a:r>
            <a:endParaRPr lang="es-CO" sz="2200" dirty="0">
              <a:solidFill>
                <a:prstClr val="black"/>
              </a:solidFill>
              <a:latin typeface="Adobe Garamond Pro Bold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448425" y="2590800"/>
                <a:ext cx="1981200" cy="6676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𝑅𝑒</m:t>
                      </m:r>
                      <m:r>
                        <a:rPr lang="en-US" sz="20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𝑣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𝐿</m:t>
                          </m:r>
                        </m:num>
                        <m:den>
                          <m: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𝜈</m:t>
                          </m:r>
                        </m:den>
                      </m:f>
                    </m:oMath>
                  </m:oMathPara>
                </a14:m>
                <a:endParaRPr lang="en-US" sz="2000" dirty="0" smtClean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8425" y="2590800"/>
                <a:ext cx="1981200" cy="66768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752600" y="5695890"/>
                <a:ext cx="11430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prstClr val="black"/>
                          </a:solidFill>
                          <a:latin typeface="Cambria Math"/>
                        </a:rPr>
                        <m:t>𝑝</m:t>
                      </m:r>
                      <m:r>
                        <a:rPr lang="en-US" sz="2000" i="1" dirty="0" smtClean="0">
                          <a:solidFill>
                            <a:prstClr val="black"/>
                          </a:solidFill>
                          <a:latin typeface="Cambria Math"/>
                        </a:rPr>
                        <m:t> = 0.7</m:t>
                      </m:r>
                    </m:oMath>
                  </m:oMathPara>
                </a14:m>
                <a:endParaRPr lang="en-US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5695890"/>
                <a:ext cx="1143000" cy="400110"/>
              </a:xfrm>
              <a:prstGeom prst="rect">
                <a:avLst/>
              </a:prstGeom>
              <a:blipFill rotWithShape="1">
                <a:blip r:embed="rId5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5867400" y="5665113"/>
            <a:ext cx="1981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prstClr val="black"/>
                </a:solidFill>
                <a:latin typeface="Adobe Garamond Pro Bold" pitchFamily="18" charset="0"/>
              </a:rPr>
              <a:t>universal</a:t>
            </a:r>
            <a:endParaRPr lang="en-US" sz="2200" dirty="0">
              <a:solidFill>
                <a:prstClr val="black"/>
              </a:solidFill>
              <a:latin typeface="Adobe Garamond Pro Bold" pitchFamily="18" charset="0"/>
            </a:endParaRPr>
          </a:p>
        </p:txBody>
      </p:sp>
      <p:pic>
        <p:nvPicPr>
          <p:cNvPr id="1026" name="Picture 2" descr="C:\Users\cepuente\Documents\BOOKS\The Fig Tree and the Bell\TED_TALKS\Talk 1\alphaparabola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1840" y="4648200"/>
            <a:ext cx="2560320" cy="1828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cepuente\Documents\BOOKS\The Fig Tree and the Bell\TED_TALKS\Talk 1\dizzy\666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9008" y="3182112"/>
            <a:ext cx="45720" cy="45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cepuente\Documents\BOOKS\The Fig Tree and the Bell\TED_TALKS\Talk 1\dizzy\666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7528" y="2459736"/>
            <a:ext cx="77153" cy="77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cepuente\Documents\BOOKS\The Fig Tree and the Bell\TED_TALKS\Talk 1\dizzy\666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0520" y="3090672"/>
            <a:ext cx="118301" cy="118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cepuente\Documents\BOOKS\The Fig Tree and the Bell\TED_TALKS\Talk 1\dizzy\666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5192" y="3090672"/>
            <a:ext cx="118301" cy="118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0" y="1066800"/>
            <a:ext cx="914399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dirty="0"/>
              <a:t>(</a:t>
            </a:r>
            <a:r>
              <a:rPr lang="en-US" sz="2200" dirty="0" err="1"/>
              <a:t>Meneveau</a:t>
            </a:r>
            <a:r>
              <a:rPr lang="en-US" sz="2200" dirty="0"/>
              <a:t> y</a:t>
            </a:r>
            <a:r>
              <a:rPr lang="en-US" sz="2200" dirty="0" smtClean="0"/>
              <a:t> </a:t>
            </a:r>
            <a:r>
              <a:rPr lang="en-US" sz="2200" dirty="0"/>
              <a:t>Sreenivasan, 1987)</a:t>
            </a:r>
          </a:p>
        </p:txBody>
      </p:sp>
      <p:pic>
        <p:nvPicPr>
          <p:cNvPr id="11" name="Picture 2" descr="C:\Users\cepuente\Documents\BOOKS\The Fig Tree and the Bell\TED_TALKS\Talk 1\dizzy\666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2360" y="2286000"/>
            <a:ext cx="246888" cy="246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7296" y="1796478"/>
            <a:ext cx="137160" cy="137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4614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s-CO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Nuestros tiempos turbulentos</a:t>
            </a:r>
            <a:endParaRPr lang="es-CO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219200" y="1524000"/>
            <a:ext cx="7178040" cy="1110312"/>
            <a:chOff x="746760" y="1679967"/>
            <a:chExt cx="7178040" cy="1110312"/>
          </a:xfrm>
        </p:grpSpPr>
        <p:pic>
          <p:nvPicPr>
            <p:cNvPr id="2051" name="Picture 3" descr="C:\Users\cepuente\Documents\BOOKS\The Fig Tree and the Bell\TED_TALKS\Talk 1\times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7200" y="1814575"/>
              <a:ext cx="3657600" cy="9757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0" name="Picture 2" descr="C:\Users\cepuente\Documents\BOOKS\The Fig Tree and the Bell\TED_TALKS\Talk 1\times1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760" y="1679967"/>
              <a:ext cx="3291840" cy="9834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44115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 Bold" pitchFamily="18" charset="0"/>
              </a:rPr>
              <a:t>Un juego de niños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Garamond Pro Bold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1" y="23622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prstClr val="black"/>
                </a:solidFill>
                <a:latin typeface="Cambria" pitchFamily="18" charset="0"/>
              </a:rPr>
              <a:t>70%					      30%</a:t>
            </a:r>
            <a:endParaRPr lang="en-US" sz="2400" dirty="0">
              <a:solidFill>
                <a:prstClr val="black"/>
              </a:solidFill>
              <a:latin typeface="Cambria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2982" y="2374904"/>
            <a:ext cx="4023360" cy="59020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-1" y="2785646"/>
                <a:ext cx="91440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prstClr val="black"/>
                        </a:solidFill>
                        <a:latin typeface="Cambria Math"/>
                      </a:rPr>
                      <m:t>0</m:t>
                    </m:r>
                  </m:oMath>
                </a14:m>
                <a:r>
                  <a:rPr lang="en-US" sz="1600" dirty="0" smtClean="0">
                    <a:solidFill>
                      <a:prstClr val="black"/>
                    </a:solidFill>
                  </a:rPr>
                  <a:t>		 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16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16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16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1600" dirty="0" smtClean="0">
                    <a:solidFill>
                      <a:prstClr val="black"/>
                    </a:solidFill>
                  </a:rPr>
                  <a:t>		    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prstClr val="black"/>
                        </a:solidFill>
                        <a:latin typeface="Cambria Math"/>
                      </a:rPr>
                      <m:t>1</m:t>
                    </m:r>
                  </m:oMath>
                </a14:m>
                <a:endParaRPr lang="en-US" sz="16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" y="2785646"/>
                <a:ext cx="9144000" cy="338554"/>
              </a:xfrm>
              <a:prstGeom prst="rect">
                <a:avLst/>
              </a:prstGeom>
              <a:blipFill rotWithShape="1">
                <a:blip r:embed="rId3"/>
                <a:stretch>
                  <a:fillRect t="-103571" b="-16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104" y="1281678"/>
            <a:ext cx="4023360" cy="665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439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s-CO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Nuestros tiempos turbulentos</a:t>
            </a:r>
            <a:endParaRPr lang="es-CO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752600" y="2819398"/>
            <a:ext cx="5943600" cy="1361914"/>
            <a:chOff x="1676400" y="2209800"/>
            <a:chExt cx="5943600" cy="458405"/>
          </a:xfrm>
        </p:grpSpPr>
        <p:sp>
          <p:nvSpPr>
            <p:cNvPr id="5" name="TextBox 4"/>
            <p:cNvSpPr txBox="1"/>
            <p:nvPr/>
          </p:nvSpPr>
          <p:spPr>
            <a:xfrm>
              <a:off x="1676400" y="2209800"/>
              <a:ext cx="2438400" cy="4584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5000"/>
                </a:lnSpc>
              </a:pPr>
              <a:r>
                <a:rPr lang="es-CO" sz="2200" dirty="0" smtClean="0"/>
                <a:t>desigualdad</a:t>
              </a:r>
              <a:endParaRPr lang="es-CO" sz="2200" dirty="0"/>
            </a:p>
            <a:p>
              <a:pPr algn="ctr">
                <a:lnSpc>
                  <a:spcPct val="125000"/>
                </a:lnSpc>
              </a:pPr>
              <a:r>
                <a:rPr lang="es-CO" sz="2200" dirty="0"/>
                <a:t>competencia</a:t>
              </a:r>
            </a:p>
            <a:p>
              <a:pPr algn="ctr">
                <a:lnSpc>
                  <a:spcPct val="125000"/>
                </a:lnSpc>
              </a:pPr>
              <a:r>
                <a:rPr lang="es-CO" sz="2200" dirty="0" smtClean="0"/>
                <a:t>cinismo</a:t>
              </a:r>
              <a:endParaRPr lang="es-CO" sz="2200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181600" y="2209801"/>
              <a:ext cx="2438400" cy="4584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5000"/>
                </a:lnSpc>
              </a:pPr>
              <a:r>
                <a:rPr lang="es-CO" sz="2200" dirty="0"/>
                <a:t>discriminación</a:t>
              </a:r>
            </a:p>
            <a:p>
              <a:pPr algn="ctr">
                <a:lnSpc>
                  <a:spcPct val="125000"/>
                </a:lnSpc>
              </a:pPr>
              <a:r>
                <a:rPr lang="es-CO" sz="2200" dirty="0"/>
                <a:t>igualdad forzada</a:t>
              </a:r>
            </a:p>
            <a:p>
              <a:pPr algn="ctr">
                <a:lnSpc>
                  <a:spcPct val="125000"/>
                </a:lnSpc>
              </a:pPr>
              <a:r>
                <a:rPr lang="es-CO" sz="2200" dirty="0" smtClean="0"/>
                <a:t>miedo</a:t>
              </a:r>
              <a:endParaRPr lang="es-CO" sz="2200" dirty="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219200" y="1524000"/>
            <a:ext cx="7178040" cy="1110312"/>
            <a:chOff x="746760" y="1679967"/>
            <a:chExt cx="7178040" cy="1110312"/>
          </a:xfrm>
        </p:grpSpPr>
        <p:pic>
          <p:nvPicPr>
            <p:cNvPr id="2051" name="Picture 3" descr="C:\Users\cepuente\Documents\BOOKS\The Fig Tree and the Bell\TED_TALKS\Talk 1\times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7200" y="1814575"/>
              <a:ext cx="3657600" cy="9757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0" name="Picture 2" descr="C:\Users\cepuente\Documents\BOOKS\The Fig Tree and the Bell\TED_TALKS\Talk 1\times1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760" y="1679967"/>
              <a:ext cx="3291840" cy="9834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39280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s-CO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Nuestros tiempos turbulentos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752600" y="2819398"/>
            <a:ext cx="5943600" cy="1361914"/>
            <a:chOff x="1676400" y="2209800"/>
            <a:chExt cx="5943600" cy="458405"/>
          </a:xfrm>
        </p:grpSpPr>
        <p:sp>
          <p:nvSpPr>
            <p:cNvPr id="5" name="TextBox 4"/>
            <p:cNvSpPr txBox="1"/>
            <p:nvPr/>
          </p:nvSpPr>
          <p:spPr>
            <a:xfrm>
              <a:off x="1676400" y="2209800"/>
              <a:ext cx="2438400" cy="4584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lnSpc>
                  <a:spcPct val="125000"/>
                </a:lnSpc>
              </a:pPr>
              <a:r>
                <a:rPr lang="es-CO" sz="2200" dirty="0">
                  <a:solidFill>
                    <a:prstClr val="black"/>
                  </a:solidFill>
                </a:rPr>
                <a:t>desigualdad</a:t>
              </a:r>
            </a:p>
            <a:p>
              <a:pPr lvl="0" algn="ctr">
                <a:lnSpc>
                  <a:spcPct val="125000"/>
                </a:lnSpc>
              </a:pPr>
              <a:r>
                <a:rPr lang="es-CO" sz="2200" dirty="0">
                  <a:solidFill>
                    <a:prstClr val="black"/>
                  </a:solidFill>
                </a:rPr>
                <a:t>competencia</a:t>
              </a:r>
            </a:p>
            <a:p>
              <a:pPr lvl="0" algn="ctr">
                <a:lnSpc>
                  <a:spcPct val="125000"/>
                </a:lnSpc>
              </a:pPr>
              <a:r>
                <a:rPr lang="es-CO" sz="2200" dirty="0">
                  <a:solidFill>
                    <a:prstClr val="black"/>
                  </a:solidFill>
                </a:rPr>
                <a:t>cinismo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181600" y="2209801"/>
              <a:ext cx="2438400" cy="4584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lnSpc>
                  <a:spcPct val="125000"/>
                </a:lnSpc>
              </a:pPr>
              <a:r>
                <a:rPr lang="es-CO" sz="2200" dirty="0">
                  <a:solidFill>
                    <a:prstClr val="black"/>
                  </a:solidFill>
                </a:rPr>
                <a:t>discriminación</a:t>
              </a:r>
            </a:p>
            <a:p>
              <a:pPr lvl="0" algn="ctr">
                <a:lnSpc>
                  <a:spcPct val="125000"/>
                </a:lnSpc>
              </a:pPr>
              <a:r>
                <a:rPr lang="es-CO" sz="2200" dirty="0">
                  <a:solidFill>
                    <a:prstClr val="black"/>
                  </a:solidFill>
                </a:rPr>
                <a:t>igualdad forzada</a:t>
              </a:r>
            </a:p>
            <a:p>
              <a:pPr lvl="0" algn="ctr">
                <a:lnSpc>
                  <a:spcPct val="125000"/>
                </a:lnSpc>
              </a:pPr>
              <a:r>
                <a:rPr lang="es-CO" sz="2200" dirty="0">
                  <a:solidFill>
                    <a:prstClr val="black"/>
                  </a:solidFill>
                </a:rPr>
                <a:t>miedo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0" y="4343400"/>
            <a:ext cx="9144000" cy="494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s-CO" sz="2200" dirty="0" smtClean="0"/>
              <a:t>posturas y acciones </a:t>
            </a:r>
            <a:r>
              <a:rPr lang="es-CO" sz="2200" dirty="0" smtClean="0">
                <a:latin typeface="Adobe Garamond Pro Bold" pitchFamily="18" charset="0"/>
              </a:rPr>
              <a:t>egoístas</a:t>
            </a:r>
            <a:endParaRPr lang="es-CO" sz="2200" dirty="0"/>
          </a:p>
        </p:txBody>
      </p:sp>
      <p:grpSp>
        <p:nvGrpSpPr>
          <p:cNvPr id="3" name="Group 2"/>
          <p:cNvGrpSpPr/>
          <p:nvPr/>
        </p:nvGrpSpPr>
        <p:grpSpPr>
          <a:xfrm>
            <a:off x="1219200" y="1524000"/>
            <a:ext cx="7178040" cy="1110312"/>
            <a:chOff x="746760" y="1679967"/>
            <a:chExt cx="7178040" cy="1110312"/>
          </a:xfrm>
        </p:grpSpPr>
        <p:pic>
          <p:nvPicPr>
            <p:cNvPr id="2051" name="Picture 3" descr="C:\Users\cepuente\Documents\BOOKS\The Fig Tree and the Bell\TED_TALKS\Talk 1\times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7200" y="1814575"/>
              <a:ext cx="3657600" cy="9757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0" name="Picture 2" descr="C:\Users\cepuente\Documents\BOOKS\The Fig Tree and the Bell\TED_TALKS\Talk 1\times1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760" y="1679967"/>
              <a:ext cx="3291840" cy="9834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97570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s-CO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Nuestros tiempos turbulentos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752600" y="2819398"/>
            <a:ext cx="5943600" cy="1361914"/>
            <a:chOff x="1676400" y="2209800"/>
            <a:chExt cx="5943600" cy="458405"/>
          </a:xfrm>
        </p:grpSpPr>
        <p:sp>
          <p:nvSpPr>
            <p:cNvPr id="5" name="TextBox 4"/>
            <p:cNvSpPr txBox="1"/>
            <p:nvPr/>
          </p:nvSpPr>
          <p:spPr>
            <a:xfrm>
              <a:off x="1676400" y="2209800"/>
              <a:ext cx="2438400" cy="4584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lnSpc>
                  <a:spcPct val="125000"/>
                </a:lnSpc>
              </a:pPr>
              <a:r>
                <a:rPr lang="es-CO" sz="2200" dirty="0">
                  <a:solidFill>
                    <a:prstClr val="black"/>
                  </a:solidFill>
                </a:rPr>
                <a:t>desigualdad</a:t>
              </a:r>
            </a:p>
            <a:p>
              <a:pPr lvl="0" algn="ctr">
                <a:lnSpc>
                  <a:spcPct val="125000"/>
                </a:lnSpc>
              </a:pPr>
              <a:r>
                <a:rPr lang="es-CO" sz="2200" dirty="0">
                  <a:solidFill>
                    <a:prstClr val="black"/>
                  </a:solidFill>
                </a:rPr>
                <a:t>competencia</a:t>
              </a:r>
            </a:p>
            <a:p>
              <a:pPr lvl="0" algn="ctr">
                <a:lnSpc>
                  <a:spcPct val="125000"/>
                </a:lnSpc>
              </a:pPr>
              <a:r>
                <a:rPr lang="es-CO" sz="2200" dirty="0">
                  <a:solidFill>
                    <a:prstClr val="black"/>
                  </a:solidFill>
                </a:rPr>
                <a:t>cinismo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181600" y="2209801"/>
              <a:ext cx="2438400" cy="4584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lnSpc>
                  <a:spcPct val="125000"/>
                </a:lnSpc>
              </a:pPr>
              <a:r>
                <a:rPr lang="es-CO" sz="2200" dirty="0">
                  <a:solidFill>
                    <a:prstClr val="black"/>
                  </a:solidFill>
                </a:rPr>
                <a:t>discriminación</a:t>
              </a:r>
            </a:p>
            <a:p>
              <a:pPr lvl="0" algn="ctr">
                <a:lnSpc>
                  <a:spcPct val="125000"/>
                </a:lnSpc>
              </a:pPr>
              <a:r>
                <a:rPr lang="es-CO" sz="2200" dirty="0">
                  <a:solidFill>
                    <a:prstClr val="black"/>
                  </a:solidFill>
                </a:rPr>
                <a:t>igualdad forzada</a:t>
              </a:r>
            </a:p>
            <a:p>
              <a:pPr lvl="0" algn="ctr">
                <a:lnSpc>
                  <a:spcPct val="125000"/>
                </a:lnSpc>
              </a:pPr>
              <a:r>
                <a:rPr lang="es-CO" sz="2200" dirty="0">
                  <a:solidFill>
                    <a:prstClr val="black"/>
                  </a:solidFill>
                </a:rPr>
                <a:t>miedo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0" y="4343400"/>
                <a:ext cx="9144000" cy="17851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5000"/>
                  </a:lnSpc>
                </a:pPr>
                <a:r>
                  <a:rPr lang="es-CO" sz="2200" dirty="0" smtClean="0"/>
                  <a:t>posturas y acciones </a:t>
                </a:r>
                <a:r>
                  <a:rPr lang="es-CO" sz="2200" dirty="0" smtClean="0">
                    <a:latin typeface="Adobe Garamond Pro Bold" pitchFamily="18" charset="0"/>
                  </a:rPr>
                  <a:t>egoístas</a:t>
                </a:r>
                <a:endParaRPr lang="es-CO" sz="2200" dirty="0"/>
              </a:p>
              <a:p>
                <a:pPr algn="ctr">
                  <a:lnSpc>
                    <a:spcPct val="125000"/>
                  </a:lnSpc>
                </a:pP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s-CO" sz="20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s-CO" sz="2000" b="1" i="1" smtClean="0">
                            <a:latin typeface="Cambria Math"/>
                          </a:rPr>
                          <m:t>𝟐</m:t>
                        </m:r>
                      </m:num>
                      <m:den>
                        <m:r>
                          <a:rPr lang="es-CO" sz="2000" b="1" i="1" smtClean="0">
                            <a:latin typeface="Cambria Math"/>
                          </a:rPr>
                          <m:t>𝟑</m:t>
                        </m:r>
                      </m:den>
                    </m:f>
                    <m:r>
                      <a:rPr lang="es-CO" sz="2000" i="1" smtClean="0">
                        <a:latin typeface="Cambria Math"/>
                      </a:rPr>
                      <m:t>= </m:t>
                    </m:r>
                    <m:r>
                      <a:rPr lang="es-CO" sz="2000" b="1" i="1" smtClean="0">
                        <a:latin typeface="Cambria Math"/>
                      </a:rPr>
                      <m:t>𝟎</m:t>
                    </m:r>
                    <m:r>
                      <a:rPr lang="es-CO" sz="2000" b="1" i="1" smtClean="0">
                        <a:latin typeface="Cambria Math"/>
                      </a:rPr>
                      <m:t>.</m:t>
                    </m:r>
                    <m:r>
                      <a:rPr lang="es-CO" sz="2000" b="1" i="1" smtClean="0">
                        <a:latin typeface="Cambria Math"/>
                      </a:rPr>
                      <m:t>𝟔𝟔𝟔</m:t>
                    </m:r>
                  </m:oMath>
                </a14:m>
                <a:r>
                  <a:rPr lang="es-CO" sz="2200" dirty="0" smtClean="0"/>
                  <a:t>…</a:t>
                </a:r>
                <a:r>
                  <a:rPr lang="es-CO" sz="2200" b="1" dirty="0" smtClean="0"/>
                  <a:t> </a:t>
                </a:r>
                <a:r>
                  <a:rPr lang="es-CO" sz="2200" dirty="0" smtClean="0"/>
                  <a:t>de la población mundial bajo </a:t>
                </a:r>
                <a:r>
                  <a:rPr lang="es-CO" sz="2200" dirty="0" smtClean="0">
                    <a:latin typeface="Adobe Garamond Pro Bold" pitchFamily="18" charset="0"/>
                  </a:rPr>
                  <a:t>pobreza</a:t>
                </a:r>
                <a:endParaRPr lang="es-CO" sz="2200" dirty="0">
                  <a:latin typeface="Adobe Garamond Pro Bold" pitchFamily="18" charset="0"/>
                </a:endParaRPr>
              </a:p>
              <a:p>
                <a:pPr algn="ctr">
                  <a:lnSpc>
                    <a:spcPct val="125000"/>
                  </a:lnSpc>
                </a:pPr>
                <a14:m>
                  <m:oMath xmlns:m="http://schemas.openxmlformats.org/officeDocument/2006/math">
                    <m:r>
                      <a:rPr lang="es-CO" sz="2000" i="1" smtClean="0">
                        <a:latin typeface="Cambria Math"/>
                      </a:rPr>
                      <m:t>6,000</m:t>
                    </m:r>
                  </m:oMath>
                </a14:m>
                <a:r>
                  <a:rPr lang="es-CO" sz="2200" dirty="0"/>
                  <a:t> </a:t>
                </a:r>
                <a:r>
                  <a:rPr lang="es-CO" sz="2200" dirty="0" smtClean="0"/>
                  <a:t>niños </a:t>
                </a:r>
                <a:r>
                  <a:rPr lang="es-CO" sz="2200" dirty="0" smtClean="0">
                    <a:latin typeface="Adobe Garamond Pro Bold" pitchFamily="18" charset="0"/>
                  </a:rPr>
                  <a:t>mueren</a:t>
                </a:r>
                <a:r>
                  <a:rPr lang="es-CO" sz="2200" dirty="0" smtClean="0"/>
                  <a:t> al día por falta de </a:t>
                </a:r>
                <a:r>
                  <a:rPr lang="es-CO" sz="2200" dirty="0" smtClean="0">
                    <a:latin typeface="Adobe Garamond Pro Bold" pitchFamily="18" charset="0"/>
                  </a:rPr>
                  <a:t>agua</a:t>
                </a:r>
                <a:endParaRPr lang="es-CO" sz="2200" dirty="0">
                  <a:latin typeface="Adobe Garamond Pro Bold" pitchFamily="18" charset="0"/>
                </a:endParaRPr>
              </a:p>
              <a:p>
                <a:pPr algn="ctr">
                  <a:lnSpc>
                    <a:spcPct val="125000"/>
                  </a:lnSpc>
                </a:pPr>
                <a:r>
                  <a:rPr lang="es-CO" sz="2200" dirty="0" smtClean="0">
                    <a:latin typeface="Adobe Garamond Pro Bold" pitchFamily="18" charset="0"/>
                  </a:rPr>
                  <a:t>violencia</a:t>
                </a:r>
                <a:r>
                  <a:rPr lang="es-CO" sz="2200" b="1" dirty="0" smtClean="0"/>
                  <a:t> </a:t>
                </a:r>
                <a:r>
                  <a:rPr lang="es-CO" sz="2200" dirty="0" smtClean="0"/>
                  <a:t>y </a:t>
                </a:r>
                <a:r>
                  <a:rPr lang="es-CO" sz="2200" dirty="0" smtClean="0">
                    <a:latin typeface="Adobe Garamond Pro Bold" pitchFamily="18" charset="0"/>
                  </a:rPr>
                  <a:t>terror</a:t>
                </a:r>
                <a:r>
                  <a:rPr lang="es-CO" sz="2200" dirty="0" smtClean="0"/>
                  <a:t>…</a:t>
                </a:r>
                <a:endParaRPr lang="es-CO" sz="22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343400"/>
                <a:ext cx="9144000" cy="1785104"/>
              </a:xfrm>
              <a:prstGeom prst="rect">
                <a:avLst/>
              </a:prstGeom>
              <a:blipFill rotWithShape="1">
                <a:blip r:embed="rId2"/>
                <a:stretch>
                  <a:fillRect b="-47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1219200" y="1524000"/>
            <a:ext cx="7178040" cy="1110312"/>
            <a:chOff x="746760" y="1679967"/>
            <a:chExt cx="7178040" cy="1110312"/>
          </a:xfrm>
        </p:grpSpPr>
        <p:pic>
          <p:nvPicPr>
            <p:cNvPr id="2051" name="Picture 3" descr="C:\Users\cepuente\Documents\BOOKS\The Fig Tree and the Bell\TED_TALKS\Talk 1\times2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7200" y="1814575"/>
              <a:ext cx="3657600" cy="9757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0" name="Picture 2" descr="C:\Users\cepuente\Documents\BOOKS\The Fig Tree and the Bell\TED_TALKS\Talk 1\times1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760" y="1679967"/>
              <a:ext cx="3291840" cy="9834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56092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¿Un sistema óptimo?</a:t>
            </a:r>
            <a:endParaRPr lang="es-CO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33500" y="3886200"/>
            <a:ext cx="64770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s-CO" sz="2200" dirty="0" smtClean="0">
                <a:solidFill>
                  <a:prstClr val="black"/>
                </a:solidFill>
              </a:rPr>
              <a:t>el 5, 10, 20 y 40% de las espinas más grandes</a:t>
            </a:r>
          </a:p>
          <a:p>
            <a:pPr algn="ctr">
              <a:lnSpc>
                <a:spcPct val="125000"/>
              </a:lnSpc>
            </a:pPr>
            <a:r>
              <a:rPr lang="es-CO" sz="2200" dirty="0" smtClean="0">
                <a:solidFill>
                  <a:prstClr val="black"/>
                </a:solidFill>
              </a:rPr>
              <a:t>contienen el 57, 70, 84 y 95% de la plastilina</a:t>
            </a:r>
            <a:endParaRPr lang="es-CO" sz="2200"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680" y="1524000"/>
            <a:ext cx="5120640" cy="20326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143000" y="3187354"/>
                <a:ext cx="12192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prstClr val="black"/>
                          </a:solidFill>
                          <a:latin typeface="Cambria Math"/>
                        </a:rPr>
                        <m:t>𝑝</m:t>
                      </m:r>
                      <m:r>
                        <a:rPr lang="en-US" sz="2000" i="1" dirty="0" smtClean="0">
                          <a:solidFill>
                            <a:prstClr val="black"/>
                          </a:solidFill>
                          <a:latin typeface="Cambria Math"/>
                        </a:rPr>
                        <m:t> = 0.7</m:t>
                      </m:r>
                    </m:oMath>
                  </m:oMathPara>
                </a14:m>
                <a:endParaRPr lang="en-US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3187354"/>
                <a:ext cx="1219200" cy="400110"/>
              </a:xfrm>
              <a:prstGeom prst="rect">
                <a:avLst/>
              </a:prstGeom>
              <a:blipFill rotWithShape="1">
                <a:blip r:embed="rId3"/>
                <a:stretch>
                  <a:fillRect b="-4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858000" y="3187354"/>
                <a:ext cx="12954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prstClr val="black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sz="2000" i="1" dirty="0" smtClean="0">
                          <a:solidFill>
                            <a:prstClr val="black"/>
                          </a:solidFill>
                          <a:latin typeface="Cambria Math"/>
                        </a:rPr>
                        <m:t> = 20</m:t>
                      </m:r>
                    </m:oMath>
                  </m:oMathPara>
                </a14:m>
                <a:endParaRPr lang="en-US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0" y="3187354"/>
                <a:ext cx="1295400" cy="40011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6305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¿Un sistema óptimo?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33500" y="3886200"/>
            <a:ext cx="6477000" cy="9175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s-CO" sz="2200" dirty="0">
                <a:solidFill>
                  <a:prstClr val="black"/>
                </a:solidFill>
              </a:rPr>
              <a:t>el 5, 10, 20 y 40% de las espinas más grandes</a:t>
            </a:r>
          </a:p>
          <a:p>
            <a:pPr algn="ctr">
              <a:lnSpc>
                <a:spcPct val="125000"/>
              </a:lnSpc>
            </a:pPr>
            <a:r>
              <a:rPr lang="es-CO" sz="2200" dirty="0">
                <a:solidFill>
                  <a:prstClr val="black"/>
                </a:solidFill>
              </a:rPr>
              <a:t>contienen el 57, 70, 84 y 95% de la plastilina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680" y="1524000"/>
            <a:ext cx="5120640" cy="203268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00150" y="4876800"/>
            <a:ext cx="6743700" cy="494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s-CO" sz="2200" dirty="0" smtClean="0"/>
              <a:t>esto se acerca a </a:t>
            </a:r>
            <a:r>
              <a:rPr lang="es-CO" sz="2200" dirty="0" smtClean="0">
                <a:latin typeface="Adobe Garamond Pro Bold" pitchFamily="18" charset="0"/>
              </a:rPr>
              <a:t>Estados Unidos</a:t>
            </a:r>
            <a:r>
              <a:rPr lang="es-CO" sz="2200" dirty="0" smtClean="0"/>
              <a:t>: 59, 71, 84 and 95%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143000" y="3187354"/>
                <a:ext cx="12192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prstClr val="black"/>
                          </a:solidFill>
                          <a:latin typeface="Cambria Math"/>
                        </a:rPr>
                        <m:t>𝑝</m:t>
                      </m:r>
                      <m:r>
                        <a:rPr lang="en-US" sz="2000" i="1" dirty="0" smtClean="0">
                          <a:solidFill>
                            <a:prstClr val="black"/>
                          </a:solidFill>
                          <a:latin typeface="Cambria Math"/>
                        </a:rPr>
                        <m:t> = 0.7</m:t>
                      </m:r>
                    </m:oMath>
                  </m:oMathPara>
                </a14:m>
                <a:endParaRPr lang="en-US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3187354"/>
                <a:ext cx="1219200" cy="400110"/>
              </a:xfrm>
              <a:prstGeom prst="rect">
                <a:avLst/>
              </a:prstGeom>
              <a:blipFill rotWithShape="1">
                <a:blip r:embed="rId3"/>
                <a:stretch>
                  <a:fillRect b="-4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858000" y="3187354"/>
                <a:ext cx="12954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prstClr val="black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sz="2000" i="1" dirty="0" smtClean="0">
                          <a:solidFill>
                            <a:prstClr val="black"/>
                          </a:solidFill>
                          <a:latin typeface="Cambria Math"/>
                        </a:rPr>
                        <m:t> = 20</m:t>
                      </m:r>
                    </m:oMath>
                  </m:oMathPara>
                </a14:m>
                <a:endParaRPr lang="en-US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0" y="3187354"/>
                <a:ext cx="1295400" cy="40011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8083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¿Un sistema óptimo?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33500" y="3886200"/>
            <a:ext cx="64770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el 5, 10, 20 y 40% de las espinas más grandes</a:t>
            </a:r>
          </a:p>
          <a:p>
            <a:pPr algn="ctr">
              <a:lnSpc>
                <a:spcPct val="125000"/>
              </a:lnSpc>
            </a:pP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contienen el 57, 70, 84 y 95% de la plastilina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680" y="1524000"/>
            <a:ext cx="5120640" cy="203268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00150" y="4876800"/>
            <a:ext cx="6743700" cy="1361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esto se acerca a </a:t>
            </a:r>
            <a:r>
              <a:rPr lang="es-CO" sz="2200" dirty="0" smtClean="0">
                <a:latin typeface="Adobe Garamond Pro Bold" pitchFamily="18" charset="0"/>
              </a:rPr>
              <a:t>Estados Unidos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: 59, 71, 84 and 95%</a:t>
            </a:r>
          </a:p>
          <a:p>
            <a:pPr algn="ctr">
              <a:lnSpc>
                <a:spcPct val="125000"/>
              </a:lnSpc>
            </a:pPr>
            <a:r>
              <a:rPr lang="es-CO" sz="2200" dirty="0" smtClean="0">
                <a:latin typeface="Adobe Garamond Pro Bold" pitchFamily="18" charset="0"/>
              </a:rPr>
              <a:t>… </a:t>
            </a:r>
            <a:r>
              <a:rPr lang="es-CO" sz="2200" dirty="0" smtClean="0"/>
              <a:t>como ambas cascadas </a:t>
            </a:r>
            <a:r>
              <a:rPr lang="es-CO" sz="2200" dirty="0" smtClean="0">
                <a:latin typeface="Adobe Garamond Pro Bold" pitchFamily="18" charset="0"/>
              </a:rPr>
              <a:t>disipan</a:t>
            </a:r>
            <a:r>
              <a:rPr lang="es-CO" sz="2200" b="1" dirty="0" smtClean="0"/>
              <a:t> </a:t>
            </a:r>
            <a:r>
              <a:rPr lang="es-CO" sz="2200" dirty="0" smtClean="0"/>
              <a:t>la energía,</a:t>
            </a:r>
          </a:p>
          <a:p>
            <a:pPr algn="ctr">
              <a:lnSpc>
                <a:spcPct val="125000"/>
              </a:lnSpc>
            </a:pPr>
            <a:r>
              <a:rPr lang="es-CO" sz="2200" dirty="0" smtClean="0"/>
              <a:t>al seguirlas, ellas nos llevan a </a:t>
            </a:r>
            <a:r>
              <a:rPr lang="es-CO" sz="2200" i="1" dirty="0" smtClean="0"/>
              <a:t>morder el polvo…</a:t>
            </a:r>
            <a:endParaRPr lang="es-CO" sz="22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143000" y="3187354"/>
                <a:ext cx="12192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prstClr val="black"/>
                          </a:solidFill>
                          <a:latin typeface="Cambria Math"/>
                        </a:rPr>
                        <m:t>𝑝</m:t>
                      </m:r>
                      <m:r>
                        <a:rPr lang="en-US" sz="2000" i="1" dirty="0" smtClean="0">
                          <a:solidFill>
                            <a:prstClr val="black"/>
                          </a:solidFill>
                          <a:latin typeface="Cambria Math"/>
                        </a:rPr>
                        <m:t> = 0.7</m:t>
                      </m:r>
                    </m:oMath>
                  </m:oMathPara>
                </a14:m>
                <a:endParaRPr lang="en-US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3187354"/>
                <a:ext cx="1219200" cy="400110"/>
              </a:xfrm>
              <a:prstGeom prst="rect">
                <a:avLst/>
              </a:prstGeom>
              <a:blipFill rotWithShape="1">
                <a:blip r:embed="rId3"/>
                <a:stretch>
                  <a:fillRect b="-4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858000" y="3187354"/>
                <a:ext cx="12954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prstClr val="black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sz="2000" i="1" dirty="0" smtClean="0">
                          <a:solidFill>
                            <a:prstClr val="black"/>
                          </a:solidFill>
                          <a:latin typeface="Cambria Math"/>
                        </a:rPr>
                        <m:t> = 20</m:t>
                      </m:r>
                    </m:oMath>
                  </m:oMathPara>
                </a14:m>
                <a:endParaRPr lang="en-US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0" y="3187354"/>
                <a:ext cx="1295400" cy="40011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6923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Código de sentido común para la paz</a:t>
            </a:r>
            <a:endParaRPr lang="es-CO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57300" y="1371600"/>
            <a:ext cx="6629400" cy="1361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s-CO" sz="2200" dirty="0" smtClean="0"/>
              <a:t>invierta la dirección de la cascada para </a:t>
            </a:r>
            <a:r>
              <a:rPr lang="es-CO" sz="2200" dirty="0" smtClean="0">
                <a:latin typeface="+mj-lt"/>
              </a:rPr>
              <a:t>reparar</a:t>
            </a:r>
            <a:r>
              <a:rPr lang="es-CO" sz="2200" dirty="0" smtClean="0"/>
              <a:t> lo </a:t>
            </a:r>
            <a:r>
              <a:rPr lang="es-CO" sz="2200" dirty="0" smtClean="0">
                <a:latin typeface="+mj-lt"/>
              </a:rPr>
              <a:t>roto</a:t>
            </a:r>
          </a:p>
          <a:p>
            <a:pPr algn="ctr">
              <a:lnSpc>
                <a:spcPct val="125000"/>
              </a:lnSpc>
            </a:pPr>
            <a:r>
              <a:rPr lang="es-CO" sz="2200" dirty="0" smtClean="0"/>
              <a:t>viva a números de Reynolds bajos para evitar la </a:t>
            </a:r>
            <a:r>
              <a:rPr lang="es-CO" sz="2200" dirty="0" smtClean="0">
                <a:latin typeface="Adobe Garamond Pro Bold" pitchFamily="18" charset="0"/>
              </a:rPr>
              <a:t>violencia</a:t>
            </a:r>
          </a:p>
          <a:p>
            <a:pPr algn="ctr">
              <a:lnSpc>
                <a:spcPct val="125000"/>
              </a:lnSpc>
            </a:pPr>
            <a:r>
              <a:rPr lang="es-CO" sz="2200" i="1" dirty="0" smtClean="0"/>
              <a:t>corte montañas y rellene valles</a:t>
            </a:r>
            <a:r>
              <a:rPr lang="es-CO" sz="2200" dirty="0" smtClean="0"/>
              <a:t> para restaurar la </a:t>
            </a:r>
            <a:r>
              <a:rPr lang="es-CO" sz="2200" dirty="0" smtClean="0">
                <a:latin typeface="Adobe Garamond Pro Bold" pitchFamily="18" charset="0"/>
              </a:rPr>
              <a:t>unidad</a:t>
            </a:r>
            <a:endParaRPr lang="es-CO" sz="2200" dirty="0">
              <a:latin typeface="Adobe Garamond Pro Bol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3263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Código de </a:t>
            </a:r>
            <a:r>
              <a:rPr lang="es-CO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sentido común para la paz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57300" y="1371600"/>
            <a:ext cx="6629400" cy="1361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invierta la dirección de la cascada para </a:t>
            </a: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reparar</a:t>
            </a: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lo </a:t>
            </a: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roto</a:t>
            </a:r>
          </a:p>
          <a:p>
            <a:pPr algn="ctr">
              <a:lnSpc>
                <a:spcPct val="125000"/>
              </a:lnSpc>
            </a:pP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viva a números de Reynolds bajos para evitar la </a:t>
            </a: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 Bold" pitchFamily="18" charset="0"/>
              </a:rPr>
              <a:t>violencia</a:t>
            </a:r>
          </a:p>
          <a:p>
            <a:pPr algn="ctr">
              <a:lnSpc>
                <a:spcPct val="125000"/>
              </a:lnSpc>
            </a:pPr>
            <a:r>
              <a:rPr lang="es-CO" sz="2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corte montañas y rellene valles</a:t>
            </a: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para restaurar la </a:t>
            </a: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 Bold" pitchFamily="18" charset="0"/>
              </a:rPr>
              <a:t>unidad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467100" y="5634335"/>
                <a:ext cx="2209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</a:rPr>
                        <m:t>𝟏</m:t>
                      </m:r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r>
                        <a:rPr lang="en-US" sz="2400" b="1" i="1" smtClean="0">
                          <a:latin typeface="Cambria Math"/>
                        </a:rPr>
                        <m:t>𝟎</m:t>
                      </m:r>
                      <m:r>
                        <a:rPr lang="en-US" sz="2400" b="1" i="1" smtClean="0">
                          <a:latin typeface="Cambria Math"/>
                        </a:rPr>
                        <m:t>.</m:t>
                      </m:r>
                      <m:r>
                        <a:rPr lang="en-US" sz="2400" b="1" i="1" smtClean="0">
                          <a:latin typeface="Cambria Math"/>
                        </a:rPr>
                        <m:t>𝟗𝟗𝟗</m:t>
                      </m:r>
                      <m:r>
                        <a:rPr lang="en-US" sz="2400" b="0" i="0" smtClean="0">
                          <a:latin typeface="Cambria Math"/>
                        </a:rPr>
                        <m:t>…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7100" y="5634335"/>
                <a:ext cx="2209800" cy="46166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2484120" y="2895600"/>
            <a:ext cx="4754880" cy="2286000"/>
            <a:chOff x="2484120" y="3048000"/>
            <a:chExt cx="4754880" cy="22860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4120" y="3370411"/>
              <a:ext cx="4754880" cy="1963589"/>
            </a:xfrm>
            <a:prstGeom prst="rect">
              <a:avLst/>
            </a:prstGeom>
          </p:spPr>
        </p:pic>
        <p:pic>
          <p:nvPicPr>
            <p:cNvPr id="1026" name="Picture 2" descr="C:\Users\cepuente\Documents\BOOKS\The Fig Tree and the Bell\TED_TALKS\Talk 1\dizzy\999.gif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4235" y="4095750"/>
              <a:ext cx="292608" cy="2926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C:\Users\cepuente\Documents\BOOKS\The Fig Tree and the Bell\TED_TALKS\Talk 1\dizzy\999.gif"/>
            <p:cNvPicPr>
              <a:picLocks noChangeAspect="1" noChangeArrowheads="1" noCrop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6415" y="4293870"/>
              <a:ext cx="109728" cy="109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7" name="Picture 3" descr="C:\Users\cepuente\Documents\BOOKS\The Fig Tree and the Bell\TED_TALKS\Talk 1\dizzy\999.gif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9400" y="4838700"/>
              <a:ext cx="457200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3" descr="C:\Users\cepuente\Documents\BOOKS\The Fig Tree and the Bell\TED_TALKS\Talk 1\dizzy\999.gif"/>
            <p:cNvPicPr>
              <a:picLocks noChangeAspect="1" noChangeArrowheads="1" noCrop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1450" y="5117626"/>
              <a:ext cx="182880" cy="1828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3" descr="C:\Users\cepuente\Documents\BOOKS\The Fig Tree and the Bell\TED_TALKS\Talk 1\dizzy\999.gif"/>
            <p:cNvPicPr>
              <a:picLocks noChangeAspect="1" noChangeArrowheads="1" noCrop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9675" y="5122545"/>
              <a:ext cx="182880" cy="1828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C:\Users\cepuente\Documents\BOOKS\The Fig Tree and the Bell\TED_TALKS\Talk 1\dizzy\999.gif"/>
            <p:cNvPicPr>
              <a:picLocks noChangeAspect="1" noChangeArrowheads="1" noCrop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34100" y="5248275"/>
              <a:ext cx="64008" cy="640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 descr="C:\Users\cepuente\Documents\BOOKS\The Fig Tree and the Bell\TED_TALKS\Talk 1\zero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5959" y="3431388"/>
              <a:ext cx="182880" cy="1828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4701540" y="3048000"/>
              <a:ext cx="200406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+mj-lt"/>
                </a:rPr>
                <a:t>RECONCILIACIÓN</a:t>
              </a:r>
              <a:endParaRPr lang="en-US" sz="1600" dirty="0">
                <a:latin typeface="+mj-lt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7239000" y="3962400"/>
            <a:ext cx="381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+mj-lt"/>
              </a:rPr>
              <a:t>AMOR</a:t>
            </a:r>
            <a:endParaRPr lang="en-US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07407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única solución geométrica</a:t>
            </a:r>
            <a:endParaRPr lang="es-CO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Garamond Pro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680" y="1741146"/>
            <a:ext cx="5120640" cy="1687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629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única solución geométrica</a:t>
            </a:r>
            <a:endParaRPr lang="es-CO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Garamond Pro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680" y="1741146"/>
            <a:ext cx="5120640" cy="168785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9600" y="3074313"/>
            <a:ext cx="8458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latin typeface="Adobe Garamond Pro Bold" pitchFamily="18" charset="0"/>
              </a:rPr>
              <a:t>50-50</a:t>
            </a:r>
            <a:r>
              <a:rPr lang="en-US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 Bold" pitchFamily="18" charset="0"/>
              </a:rPr>
              <a:t>	      					</a:t>
            </a:r>
            <a: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 Bold" pitchFamily="18" charset="0"/>
              </a:rPr>
              <a:t> </a:t>
            </a:r>
            <a:r>
              <a:rPr lang="en-US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 Bold" pitchFamily="18" charset="0"/>
              </a:rPr>
              <a:t>              </a:t>
            </a:r>
            <a:r>
              <a:rPr lang="es-CO" sz="2200" dirty="0" smtClean="0">
                <a:latin typeface="Adobe Garamond Pro Bold" pitchFamily="18" charset="0"/>
              </a:rPr>
              <a:t>sin huecos</a:t>
            </a:r>
            <a:endParaRPr lang="en-US" sz="2200" dirty="0">
              <a:latin typeface="Adobe Garamond Pro Bold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43200" y="1778913"/>
            <a:ext cx="1447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200" dirty="0" smtClean="0"/>
              <a:t>nivel </a:t>
            </a:r>
            <a:r>
              <a:rPr lang="es-CO" sz="2200" dirty="0" smtClean="0">
                <a:latin typeface="+mj-lt"/>
              </a:rPr>
              <a:t>cero</a:t>
            </a:r>
            <a:endParaRPr lang="es-CO" sz="2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36747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 Bold" pitchFamily="18" charset="0"/>
              </a:rPr>
              <a:t>Un juego de niños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Garamond Pro Bold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1" y="23622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prstClr val="black"/>
                </a:solidFill>
                <a:latin typeface="Cambria" pitchFamily="18" charset="0"/>
              </a:rPr>
              <a:t>70%					      30%</a:t>
            </a:r>
            <a:endParaRPr lang="en-US" sz="2400" dirty="0">
              <a:solidFill>
                <a:prstClr val="black"/>
              </a:solidFill>
              <a:latin typeface="Cambria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2982" y="2374904"/>
            <a:ext cx="4023360" cy="59020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-1" y="2785646"/>
                <a:ext cx="91440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prstClr val="black"/>
                        </a:solidFill>
                        <a:latin typeface="Cambria Math"/>
                      </a:rPr>
                      <m:t>0</m:t>
                    </m:r>
                  </m:oMath>
                </a14:m>
                <a:r>
                  <a:rPr lang="en-US" sz="1600" dirty="0" smtClean="0">
                    <a:solidFill>
                      <a:prstClr val="black"/>
                    </a:solidFill>
                  </a:rPr>
                  <a:t>		 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16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16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16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1600" dirty="0" smtClean="0">
                    <a:solidFill>
                      <a:prstClr val="black"/>
                    </a:solidFill>
                  </a:rPr>
                  <a:t>		    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prstClr val="black"/>
                        </a:solidFill>
                        <a:latin typeface="Cambria Math"/>
                      </a:rPr>
                      <m:t>1</m:t>
                    </m:r>
                  </m:oMath>
                </a14:m>
                <a:endParaRPr lang="en-US" sz="16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" y="2785646"/>
                <a:ext cx="9144000" cy="338554"/>
              </a:xfrm>
              <a:prstGeom prst="rect">
                <a:avLst/>
              </a:prstGeom>
              <a:blipFill rotWithShape="1">
                <a:blip r:embed="rId3"/>
                <a:stretch>
                  <a:fillRect t="-103571" b="-16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104" y="1281678"/>
            <a:ext cx="4023360" cy="66501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420" y="3352800"/>
            <a:ext cx="3968496" cy="505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403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única solución geométrica</a:t>
            </a:r>
            <a:endParaRPr lang="es-CO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Garamond Pro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680" y="1741146"/>
            <a:ext cx="5120640" cy="168785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9600" y="3074313"/>
            <a:ext cx="8458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latin typeface="Adobe Garamond Pro Bold" pitchFamily="18" charset="0"/>
              </a:rPr>
              <a:t>50-50</a:t>
            </a:r>
            <a:r>
              <a:rPr lang="en-US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 Bold" pitchFamily="18" charset="0"/>
              </a:rPr>
              <a:t>	      					</a:t>
            </a:r>
            <a: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 Bold" pitchFamily="18" charset="0"/>
              </a:rPr>
              <a:t> </a:t>
            </a:r>
            <a:r>
              <a:rPr lang="en-US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 Bold" pitchFamily="18" charset="0"/>
              </a:rPr>
              <a:t>              </a:t>
            </a:r>
            <a:r>
              <a:rPr lang="es-CO" sz="2200" dirty="0" smtClean="0">
                <a:latin typeface="Adobe Garamond Pro Bold" pitchFamily="18" charset="0"/>
              </a:rPr>
              <a:t>sin huecos</a:t>
            </a:r>
            <a:endParaRPr lang="en-US" sz="2200" dirty="0">
              <a:latin typeface="Adobe Garamond Pro Bold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43200" y="1778913"/>
            <a:ext cx="1447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200" dirty="0" smtClean="0"/>
              <a:t>nivel </a:t>
            </a:r>
            <a:r>
              <a:rPr lang="es-CO" sz="2200" dirty="0" smtClean="0">
                <a:latin typeface="+mj-lt"/>
              </a:rPr>
              <a:t>cero</a:t>
            </a:r>
            <a:endParaRPr lang="es-CO" sz="2200" dirty="0">
              <a:latin typeface="+mj-lt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499" y="1645920"/>
            <a:ext cx="640080" cy="64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8250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única solución geométrica</a:t>
            </a:r>
            <a:endParaRPr lang="es-CO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Garamond Pro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680" y="1741146"/>
            <a:ext cx="5120640" cy="168785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71550" y="3886200"/>
            <a:ext cx="7200900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25000"/>
              </a:lnSpc>
            </a:pPr>
            <a:r>
              <a:rPr lang="es-CO" sz="2200" dirty="0" smtClean="0">
                <a:solidFill>
                  <a:prstClr val="black"/>
                </a:solidFill>
              </a:rPr>
              <a:t>sólo una condición </a:t>
            </a:r>
            <a:r>
              <a:rPr lang="es-CO" sz="2200" dirty="0" smtClean="0">
                <a:solidFill>
                  <a:prstClr val="black"/>
                </a:solidFill>
                <a:latin typeface="Adobe Garamond Pro Bold" pitchFamily="18" charset="0"/>
              </a:rPr>
              <a:t>recta </a:t>
            </a:r>
            <a:r>
              <a:rPr lang="es-CO" sz="2200" dirty="0" smtClean="0">
                <a:solidFill>
                  <a:prstClr val="black"/>
                </a:solidFill>
              </a:rPr>
              <a:t>y </a:t>
            </a:r>
            <a:r>
              <a:rPr lang="es-CO" sz="2200" dirty="0" smtClean="0">
                <a:solidFill>
                  <a:prstClr val="black"/>
                </a:solidFill>
                <a:latin typeface="Adobe Garamond Pro Bold" pitchFamily="18" charset="0"/>
              </a:rPr>
              <a:t>sólida </a:t>
            </a:r>
            <a:r>
              <a:rPr lang="es-CO" sz="2200" dirty="0" smtClean="0">
                <a:solidFill>
                  <a:prstClr val="black"/>
                </a:solidFill>
              </a:rPr>
              <a:t>sin </a:t>
            </a:r>
            <a:r>
              <a:rPr lang="es-CO" sz="2200" dirty="0" smtClean="0">
                <a:solidFill>
                  <a:prstClr val="black"/>
                </a:solidFill>
                <a:latin typeface="Adobe Garamond Pro Bold" pitchFamily="18" charset="0"/>
              </a:rPr>
              <a:t>espinas</a:t>
            </a:r>
            <a:r>
              <a:rPr lang="es-CO" sz="2200" dirty="0" smtClean="0">
                <a:solidFill>
                  <a:prstClr val="black"/>
                </a:solidFill>
              </a:rPr>
              <a:t> ni </a:t>
            </a:r>
            <a:r>
              <a:rPr lang="es-CO" sz="2200" dirty="0" smtClean="0">
                <a:solidFill>
                  <a:prstClr val="black"/>
                </a:solidFill>
                <a:latin typeface="Adobe Garamond Pro Bold" pitchFamily="18" charset="0"/>
              </a:rPr>
              <a:t>polvo</a:t>
            </a:r>
            <a:endParaRPr lang="es-CO" sz="2200" dirty="0" smtClean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3074313"/>
            <a:ext cx="8458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latin typeface="Adobe Garamond Pro Bold" pitchFamily="18" charset="0"/>
              </a:rPr>
              <a:t>50-50</a:t>
            </a:r>
            <a:r>
              <a:rPr lang="en-US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 Bold" pitchFamily="18" charset="0"/>
              </a:rPr>
              <a:t>	      					</a:t>
            </a:r>
            <a: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 Bold" pitchFamily="18" charset="0"/>
              </a:rPr>
              <a:t> </a:t>
            </a:r>
            <a:r>
              <a:rPr lang="en-US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 Bold" pitchFamily="18" charset="0"/>
              </a:rPr>
              <a:t>              </a:t>
            </a:r>
            <a:r>
              <a:rPr lang="es-CO" sz="2200" dirty="0" smtClean="0">
                <a:latin typeface="Adobe Garamond Pro Bold" pitchFamily="18" charset="0"/>
              </a:rPr>
              <a:t>sin huecos</a:t>
            </a:r>
            <a:endParaRPr lang="en-US" sz="2200" dirty="0">
              <a:latin typeface="Adobe Garamond Pro Bold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43200" y="1778913"/>
            <a:ext cx="1447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200" dirty="0" smtClean="0"/>
              <a:t>nivel </a:t>
            </a:r>
            <a:r>
              <a:rPr lang="es-CO" sz="2200" dirty="0" smtClean="0">
                <a:latin typeface="+mj-lt"/>
              </a:rPr>
              <a:t>cero</a:t>
            </a:r>
            <a:endParaRPr lang="es-CO" sz="2200" dirty="0">
              <a:latin typeface="+mj-lt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499" y="1645920"/>
            <a:ext cx="640080" cy="64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3966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única solución geométrica</a:t>
            </a:r>
            <a:endParaRPr lang="es-CO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Garamond Pro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680" y="1741146"/>
            <a:ext cx="5120640" cy="168785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3886200"/>
            <a:ext cx="9144000" cy="1361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25000"/>
              </a:lnSpc>
            </a:pP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sólo una condición </a:t>
            </a: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 Bold" pitchFamily="18" charset="0"/>
              </a:rPr>
              <a:t>recta </a:t>
            </a: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y </a:t>
            </a: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 Bold" pitchFamily="18" charset="0"/>
              </a:rPr>
              <a:t>sólida </a:t>
            </a: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sin </a:t>
            </a: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 Bold" pitchFamily="18" charset="0"/>
              </a:rPr>
              <a:t>espinas</a:t>
            </a: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ni 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 Bold" pitchFamily="18" charset="0"/>
              </a:rPr>
              <a:t>polvo</a:t>
            </a:r>
            <a:endParaRPr lang="es-CO" sz="22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0" algn="ctr">
              <a:lnSpc>
                <a:spcPct val="125000"/>
              </a:lnSpc>
            </a:pPr>
            <a:r>
              <a:rPr lang="es-CO" sz="2200" i="1" dirty="0" smtClean="0">
                <a:solidFill>
                  <a:prstClr val="black"/>
                </a:solidFill>
                <a:latin typeface="+mj-lt"/>
              </a:rPr>
              <a:t>Nuestro Señor Jesucristo</a:t>
            </a:r>
          </a:p>
          <a:p>
            <a:pPr lvl="0" algn="ctr">
              <a:lnSpc>
                <a:spcPct val="125000"/>
              </a:lnSpc>
            </a:pPr>
            <a:r>
              <a:rPr lang="es-CO" sz="2200" i="1" dirty="0" smtClean="0">
                <a:solidFill>
                  <a:prstClr val="black"/>
                </a:solidFill>
              </a:rPr>
              <a:t>el camino, la verdad y la vida</a:t>
            </a:r>
            <a:endParaRPr lang="es-CO" sz="2200" i="1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3074313"/>
            <a:ext cx="8458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latin typeface="Adobe Garamond Pro Bold" pitchFamily="18" charset="0"/>
              </a:rPr>
              <a:t>50-50</a:t>
            </a:r>
            <a: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 Bold" pitchFamily="18" charset="0"/>
              </a:rPr>
              <a:t>	      					               </a:t>
            </a:r>
            <a:r>
              <a:rPr lang="es-CO" sz="2200" dirty="0">
                <a:latin typeface="Adobe Garamond Pro Bold" pitchFamily="18" charset="0"/>
              </a:rPr>
              <a:t>sin huecos</a:t>
            </a:r>
            <a:endParaRPr lang="en-US" sz="2200" dirty="0">
              <a:latin typeface="Adobe Garamond Pro Bold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43200" y="1778913"/>
            <a:ext cx="1447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200" dirty="0"/>
              <a:t>nivel </a:t>
            </a:r>
            <a:r>
              <a:rPr lang="es-CO" sz="2200" dirty="0">
                <a:latin typeface="+mj-lt"/>
              </a:rPr>
              <a:t>cero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499" y="1645920"/>
            <a:ext cx="640080" cy="64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3508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única solución geométrica</a:t>
            </a:r>
            <a:endParaRPr lang="es-CO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Garamond Pro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680" y="1741146"/>
            <a:ext cx="5120640" cy="168785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3886200"/>
            <a:ext cx="91440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25000"/>
              </a:lnSpc>
            </a:pP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sólo una condición </a:t>
            </a: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 Bold" pitchFamily="18" charset="0"/>
              </a:rPr>
              <a:t>recta </a:t>
            </a: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y </a:t>
            </a: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 Bold" pitchFamily="18" charset="0"/>
              </a:rPr>
              <a:t>sólida </a:t>
            </a: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sin </a:t>
            </a: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 Bold" pitchFamily="18" charset="0"/>
              </a:rPr>
              <a:t>espinas</a:t>
            </a: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ni 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 Bold" pitchFamily="18" charset="0"/>
              </a:rPr>
              <a:t>polvo</a:t>
            </a:r>
            <a:endParaRPr lang="es-CO" sz="22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0" algn="ctr">
              <a:lnSpc>
                <a:spcPct val="125000"/>
              </a:lnSpc>
            </a:pPr>
            <a:r>
              <a:rPr lang="es-CO" sz="2200" i="1" dirty="0" smtClean="0">
                <a:solidFill>
                  <a:prstClr val="black"/>
                </a:solidFill>
                <a:latin typeface="+mj-lt"/>
              </a:rPr>
              <a:t>Nuestro Señor Jesucristo</a:t>
            </a:r>
          </a:p>
          <a:p>
            <a:pPr lvl="0" algn="ctr">
              <a:lnSpc>
                <a:spcPct val="125000"/>
              </a:lnSpc>
            </a:pPr>
            <a:r>
              <a:rPr lang="es-CO" sz="2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el camino, la verdad y la vida</a:t>
            </a:r>
            <a:endParaRPr lang="es-CO" sz="22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0" algn="ctr">
              <a:lnSpc>
                <a:spcPct val="125000"/>
              </a:lnSpc>
            </a:pPr>
            <a:r>
              <a:rPr lang="es-CO" sz="2200" i="1" dirty="0">
                <a:solidFill>
                  <a:prstClr val="black"/>
                </a:solidFill>
              </a:rPr>
              <a:t>¡</a:t>
            </a:r>
            <a:r>
              <a:rPr lang="es-CO" sz="2200" i="1" u="sng" dirty="0">
                <a:solidFill>
                  <a:prstClr val="black"/>
                </a:solidFill>
              </a:rPr>
              <a:t>la</a:t>
            </a:r>
            <a:r>
              <a:rPr lang="es-CO" sz="2200" i="1" dirty="0">
                <a:solidFill>
                  <a:prstClr val="black"/>
                </a:solidFill>
              </a:rPr>
              <a:t> hipotenusa </a:t>
            </a:r>
            <a:r>
              <a:rPr lang="es-CO" sz="2200" dirty="0" smtClean="0">
                <a:solidFill>
                  <a:prstClr val="black"/>
                </a:solidFill>
              </a:rPr>
              <a:t>nos hace capaces para la </a:t>
            </a:r>
            <a:r>
              <a:rPr lang="es-CO" sz="2200" i="1" dirty="0">
                <a:solidFill>
                  <a:prstClr val="black"/>
                </a:solidFill>
              </a:rPr>
              <a:t>paz</a:t>
            </a:r>
            <a:r>
              <a:rPr lang="es-CO" sz="2200" i="1" dirty="0" smtClean="0">
                <a:solidFill>
                  <a:prstClr val="black"/>
                </a:solidFill>
              </a:rPr>
              <a:t>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253845" y="1468598"/>
                <a:ext cx="1051955" cy="4364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𝑑</m:t>
                      </m:r>
                      <m:r>
                        <a:rPr lang="en-US" sz="20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en-US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3845" y="1468598"/>
                <a:ext cx="1051955" cy="43640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609600" y="3074313"/>
            <a:ext cx="8458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latin typeface="Adobe Garamond Pro Bold" pitchFamily="18" charset="0"/>
              </a:rPr>
              <a:t>50-50</a:t>
            </a:r>
            <a: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 Bold" pitchFamily="18" charset="0"/>
              </a:rPr>
              <a:t>	      					               </a:t>
            </a:r>
            <a:r>
              <a:rPr lang="es-CO" sz="2200" dirty="0">
                <a:latin typeface="Adobe Garamond Pro Bold" pitchFamily="18" charset="0"/>
              </a:rPr>
              <a:t>sin huecos</a:t>
            </a:r>
            <a:endParaRPr lang="en-US" sz="2200" dirty="0">
              <a:latin typeface="Adobe Garamond Pro Bold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43200" y="1778913"/>
            <a:ext cx="1447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200" dirty="0"/>
              <a:t>nivel </a:t>
            </a:r>
            <a:r>
              <a:rPr lang="es-CO" sz="2200" dirty="0">
                <a:latin typeface="+mj-lt"/>
              </a:rPr>
              <a:t>cero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499" y="1645920"/>
            <a:ext cx="640080" cy="64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2765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única solución geométrica</a:t>
            </a:r>
            <a:endParaRPr lang="es-CO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Garamond Pro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680" y="1741146"/>
            <a:ext cx="5120640" cy="168785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3886200"/>
            <a:ext cx="9144000" cy="2208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25000"/>
              </a:lnSpc>
            </a:pP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sólo una condición </a:t>
            </a: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 Bold" pitchFamily="18" charset="0"/>
              </a:rPr>
              <a:t>recta </a:t>
            </a: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y </a:t>
            </a: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 Bold" pitchFamily="18" charset="0"/>
              </a:rPr>
              <a:t>sólida </a:t>
            </a: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sin </a:t>
            </a: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 Bold" pitchFamily="18" charset="0"/>
              </a:rPr>
              <a:t>espinas</a:t>
            </a: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ni 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 Bold" pitchFamily="18" charset="0"/>
              </a:rPr>
              <a:t>polvo</a:t>
            </a:r>
            <a:endParaRPr lang="es-CO" sz="22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0" algn="ctr">
              <a:lnSpc>
                <a:spcPct val="125000"/>
              </a:lnSpc>
            </a:pPr>
            <a:r>
              <a:rPr lang="es-CO" sz="2200" i="1" dirty="0" smtClean="0">
                <a:solidFill>
                  <a:prstClr val="black"/>
                </a:solidFill>
                <a:latin typeface="+mj-lt"/>
              </a:rPr>
              <a:t>Nuestro Señor Jesucristo</a:t>
            </a:r>
          </a:p>
          <a:p>
            <a:pPr lvl="0" algn="ctr">
              <a:lnSpc>
                <a:spcPct val="125000"/>
              </a:lnSpc>
            </a:pPr>
            <a:r>
              <a:rPr lang="es-CO" sz="2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el camino, la verdad y la vida</a:t>
            </a:r>
            <a:endParaRPr lang="es-CO" sz="22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0" algn="ctr">
              <a:lnSpc>
                <a:spcPct val="125000"/>
              </a:lnSpc>
            </a:pPr>
            <a:r>
              <a:rPr lang="es-CO" sz="2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¡</a:t>
            </a:r>
            <a:r>
              <a:rPr lang="es-CO" sz="2200" i="1" u="sng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la</a:t>
            </a:r>
            <a:r>
              <a:rPr lang="es-CO" sz="2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hipotenusa 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nos hace capaces para la paz la </a:t>
            </a:r>
            <a:r>
              <a:rPr lang="es-CO" sz="2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paz</a:t>
            </a:r>
            <a:r>
              <a:rPr lang="es-CO" sz="2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!</a:t>
            </a:r>
          </a:p>
          <a:p>
            <a:pPr algn="ctr">
              <a:lnSpc>
                <a:spcPct val="125000"/>
              </a:lnSpc>
            </a:pPr>
            <a:r>
              <a:rPr lang="es-CO" sz="2200" dirty="0" smtClean="0">
                <a:solidFill>
                  <a:prstClr val="black"/>
                </a:solidFill>
                <a:latin typeface="Adobe Garamond Pro Bold" pitchFamily="18" charset="0"/>
              </a:rPr>
              <a:t>… </a:t>
            </a:r>
            <a:r>
              <a:rPr lang="es-CO" sz="2200" dirty="0" smtClean="0">
                <a:solidFill>
                  <a:prstClr val="black"/>
                </a:solidFill>
              </a:rPr>
              <a:t>humildemente </a:t>
            </a:r>
            <a:r>
              <a:rPr lang="es-CO" sz="2200" dirty="0" smtClean="0">
                <a:solidFill>
                  <a:prstClr val="black"/>
                </a:solidFill>
                <a:latin typeface="Adobe Garamond Pro Bold" pitchFamily="18" charset="0"/>
              </a:rPr>
              <a:t>rectiﬁque</a:t>
            </a:r>
            <a:r>
              <a:rPr lang="es-CO" sz="2200" dirty="0" smtClean="0">
                <a:solidFill>
                  <a:prstClr val="black"/>
                </a:solidFill>
              </a:rPr>
              <a:t> y </a:t>
            </a:r>
            <a:r>
              <a:rPr lang="es-CO" sz="2200" dirty="0" smtClean="0">
                <a:solidFill>
                  <a:prstClr val="black"/>
                </a:solidFill>
                <a:latin typeface="Adobe Garamond Pro Bold" pitchFamily="18" charset="0"/>
              </a:rPr>
              <a:t>ame </a:t>
            </a:r>
            <a:r>
              <a:rPr lang="es-CO" sz="2200" dirty="0" smtClean="0">
                <a:solidFill>
                  <a:prstClr val="black"/>
                </a:solidFill>
              </a:rPr>
              <a:t>a Dios y a todos para hallar el </a:t>
            </a:r>
            <a:r>
              <a:rPr lang="es-CO" sz="2200" dirty="0" smtClean="0">
                <a:solidFill>
                  <a:prstClr val="black"/>
                </a:solidFill>
                <a:latin typeface="+mj-lt"/>
              </a:rPr>
              <a:t>gozo</a:t>
            </a:r>
            <a:endParaRPr lang="es-CO" sz="2200" dirty="0">
              <a:solidFill>
                <a:prstClr val="black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253845" y="1468598"/>
                <a:ext cx="1051955" cy="4364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𝑑</m:t>
                      </m:r>
                      <m:r>
                        <a:rPr lang="en-US" sz="20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en-US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3845" y="1468598"/>
                <a:ext cx="1051955" cy="43640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609600" y="3074313"/>
            <a:ext cx="8458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latin typeface="Adobe Garamond Pro Bold" pitchFamily="18" charset="0"/>
              </a:rPr>
              <a:t>50-50</a:t>
            </a:r>
            <a: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 Bold" pitchFamily="18" charset="0"/>
              </a:rPr>
              <a:t>	      					               </a:t>
            </a:r>
            <a:r>
              <a:rPr lang="es-CO" sz="2200" dirty="0">
                <a:latin typeface="Adobe Garamond Pro Bold" pitchFamily="18" charset="0"/>
              </a:rPr>
              <a:t>sin huecos</a:t>
            </a:r>
            <a:endParaRPr lang="en-US" sz="2200" dirty="0">
              <a:latin typeface="Adobe Garamond Pro Bold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43200" y="1778913"/>
            <a:ext cx="1447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200" dirty="0"/>
              <a:t>nivel </a:t>
            </a:r>
            <a:r>
              <a:rPr lang="es-CO" sz="2200" dirty="0">
                <a:latin typeface="+mj-lt"/>
              </a:rPr>
              <a:t>cero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499" y="1645920"/>
            <a:ext cx="640080" cy="64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3602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única solución geométrica</a:t>
            </a:r>
            <a:endParaRPr lang="es-CO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Garamond Pro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680" y="1741146"/>
            <a:ext cx="5120640" cy="168785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3886200"/>
            <a:ext cx="9144000" cy="2208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25000"/>
              </a:lnSpc>
            </a:pP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sólo una condición </a:t>
            </a: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 Bold" pitchFamily="18" charset="0"/>
              </a:rPr>
              <a:t>recta </a:t>
            </a: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y </a:t>
            </a: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 Bold" pitchFamily="18" charset="0"/>
              </a:rPr>
              <a:t>sólida </a:t>
            </a: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sin </a:t>
            </a: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 Bold" pitchFamily="18" charset="0"/>
              </a:rPr>
              <a:t>espinas</a:t>
            </a: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ni 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 Bold" pitchFamily="18" charset="0"/>
              </a:rPr>
              <a:t>polvo</a:t>
            </a:r>
            <a:endParaRPr lang="es-CO" sz="22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0" algn="ctr">
              <a:lnSpc>
                <a:spcPct val="125000"/>
              </a:lnSpc>
            </a:pPr>
            <a:r>
              <a:rPr lang="es-CO" sz="2200" i="1" dirty="0" smtClean="0">
                <a:solidFill>
                  <a:prstClr val="black"/>
                </a:solidFill>
                <a:latin typeface="+mj-lt"/>
              </a:rPr>
              <a:t>Nuestro Señor Jesucristo</a:t>
            </a:r>
          </a:p>
          <a:p>
            <a:pPr lvl="0" algn="ctr">
              <a:lnSpc>
                <a:spcPct val="125000"/>
              </a:lnSpc>
            </a:pPr>
            <a:r>
              <a:rPr lang="es-CO" sz="2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el camino, la verdad y la vida</a:t>
            </a:r>
            <a:endParaRPr lang="es-CO" sz="22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0" algn="ctr">
              <a:lnSpc>
                <a:spcPct val="125000"/>
              </a:lnSpc>
            </a:pPr>
            <a:r>
              <a:rPr lang="es-CO" sz="2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¡</a:t>
            </a:r>
            <a:r>
              <a:rPr lang="es-CO" sz="2200" i="1" u="sng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la</a:t>
            </a:r>
            <a:r>
              <a:rPr lang="es-CO" sz="2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hipotenusa 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nos hace capaces para la </a:t>
            </a:r>
            <a:r>
              <a:rPr lang="es-CO" sz="2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paz</a:t>
            </a:r>
            <a:r>
              <a:rPr lang="es-CO" sz="2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!</a:t>
            </a:r>
          </a:p>
          <a:p>
            <a:pPr lvl="0" algn="ctr">
              <a:lnSpc>
                <a:spcPct val="125000"/>
              </a:lnSpc>
            </a:pP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 Bold" pitchFamily="18" charset="0"/>
              </a:rPr>
              <a:t>… </a:t>
            </a: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humildemente </a:t>
            </a:r>
            <a:r>
              <a:rPr lang="es-CO" sz="2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 Bold" pitchFamily="18" charset="0"/>
              </a:rPr>
              <a:t>rectiﬁque</a:t>
            </a: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y </a:t>
            </a: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 Bold" pitchFamily="18" charset="0"/>
              </a:rPr>
              <a:t>ame </a:t>
            </a: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 Dios y a todos para hallar el </a:t>
            </a: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 Bold"/>
              </a:rPr>
              <a:t>gozo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253845" y="1468598"/>
                <a:ext cx="1051955" cy="4364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𝑑</m:t>
                      </m:r>
                      <m:r>
                        <a:rPr lang="en-US" sz="20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en-US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3845" y="1468598"/>
                <a:ext cx="1051955" cy="43640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476875" y="2266890"/>
                <a:ext cx="92640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𝑋</m:t>
                      </m:r>
                      <m:r>
                        <a:rPr lang="en-US" sz="20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𝑌</m:t>
                      </m:r>
                    </m:oMath>
                  </m:oMathPara>
                </a14:m>
                <a:endParaRPr lang="en-US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6875" y="2266890"/>
                <a:ext cx="926407" cy="40011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609600" y="3074313"/>
            <a:ext cx="8458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latin typeface="Adobe Garamond Pro Bold" pitchFamily="18" charset="0"/>
              </a:rPr>
              <a:t>50-50</a:t>
            </a:r>
            <a: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 Bold" pitchFamily="18" charset="0"/>
              </a:rPr>
              <a:t>	      					               </a:t>
            </a:r>
            <a:r>
              <a:rPr lang="es-CO" sz="2200" dirty="0">
                <a:latin typeface="Adobe Garamond Pro Bold" pitchFamily="18" charset="0"/>
              </a:rPr>
              <a:t>sin huecos</a:t>
            </a:r>
            <a:endParaRPr lang="en-US" sz="2200" dirty="0">
              <a:latin typeface="Adobe Garamond Pro Bold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43200" y="1778913"/>
            <a:ext cx="1447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200" dirty="0"/>
              <a:t>nivel </a:t>
            </a:r>
            <a:r>
              <a:rPr lang="es-CO" sz="2200" dirty="0">
                <a:latin typeface="+mj-lt"/>
              </a:rPr>
              <a:t>cero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499" y="1645920"/>
            <a:ext cx="640080" cy="64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0792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CO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Una invitación veraz</a:t>
            </a:r>
            <a:endParaRPr lang="es-CO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8735" y="1509604"/>
            <a:ext cx="2130552" cy="2433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702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CO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Una invitación veraz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8735" y="1509604"/>
            <a:ext cx="2130552" cy="24337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50" y="3943350"/>
            <a:ext cx="2441448" cy="2147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793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CO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Una invitación veraz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29200" y="5732652"/>
            <a:ext cx="2362200" cy="439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200" dirty="0" smtClean="0"/>
              <a:t>hacia el </a:t>
            </a:r>
            <a:r>
              <a:rPr lang="es-CO" sz="2200" dirty="0" smtClean="0">
                <a:latin typeface="Adobe Garamond Pro Bold" pitchFamily="18" charset="0"/>
              </a:rPr>
              <a:t>Origen</a:t>
            </a:r>
            <a:r>
              <a:rPr lang="es-CO" sz="2200" dirty="0" smtClean="0"/>
              <a:t>…</a:t>
            </a:r>
            <a:endParaRPr lang="es-CO" sz="2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8735" y="1509604"/>
            <a:ext cx="2130552" cy="24337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50" y="3943350"/>
            <a:ext cx="2441448" cy="2147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793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equilibrio es un punto improbable</a:t>
            </a:r>
            <a:endParaRPr lang="es-CO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009900" y="1504890"/>
            <a:ext cx="3048000" cy="2686110"/>
            <a:chOff x="3009900" y="1447800"/>
            <a:chExt cx="3048000" cy="2686110"/>
          </a:xfrm>
        </p:grpSpPr>
        <p:pic>
          <p:nvPicPr>
            <p:cNvPr id="3074" name="Picture 2" descr="C:\Users\cepuente\Documents\BOOKS\The Fig Tree and the Bell\TED_TALKS\Talk 1\square_of_possibilities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4720" y="1524000"/>
              <a:ext cx="2194560" cy="21945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3086100" y="3733800"/>
                  <a:ext cx="297180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dirty="0" smtClean="0">
                            <a:latin typeface="Cambria Math"/>
                          </a:rPr>
                          <m:t>0</m:t>
                        </m:r>
                        <m:r>
                          <a:rPr lang="en-US" sz="2000" b="0" i="1" dirty="0" smtClean="0">
                            <a:latin typeface="Cambria Math"/>
                          </a:rPr>
                          <m:t>                 </m:t>
                        </m:r>
                        <m:r>
                          <a:rPr lang="en-US" sz="2000" b="0" i="1" dirty="0" smtClean="0">
                            <a:latin typeface="Cambria Math"/>
                          </a:rPr>
                          <m:t>𝑝</m:t>
                        </m:r>
                        <m:r>
                          <a:rPr lang="en-US" sz="2000" b="0" i="1" dirty="0" smtClean="0">
                            <a:latin typeface="Cambria Math"/>
                          </a:rPr>
                          <m:t>                1 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86100" y="3733800"/>
                  <a:ext cx="2971800" cy="40011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b="-30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3009900" y="1447800"/>
                  <a:ext cx="463332" cy="236988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/>
                          </a:rPr>
                          <m:t>1</m:t>
                        </m:r>
                      </m:oMath>
                    </m:oMathPara>
                  </a14:m>
                  <a:endParaRPr lang="en-US" sz="2000" b="0" dirty="0" smtClean="0"/>
                </a:p>
                <a:p>
                  <a:pPr/>
                  <a:r>
                    <a:rPr lang="en-US" sz="4400" b="0" dirty="0" smtClean="0"/>
                    <a:t/>
                  </a:r>
                  <a:br>
                    <a:rPr lang="en-US" sz="4400" b="0" dirty="0" smtClean="0"/>
                  </a:b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/>
                          </a:rPr>
                          <m:t>h</m:t>
                        </m:r>
                      </m:oMath>
                    </m:oMathPara>
                  </a14:m>
                  <a:endParaRPr lang="en-US" sz="2000" b="0" dirty="0" smtClean="0"/>
                </a:p>
                <a:p>
                  <a:pPr/>
                  <a:r>
                    <a:rPr lang="en-US" sz="4400" b="0" dirty="0" smtClean="0"/>
                    <a:t/>
                  </a:r>
                  <a:br>
                    <a:rPr lang="en-US" sz="4400" b="0" dirty="0" smtClean="0"/>
                  </a:b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/>
                          </a:rPr>
                          <m:t>0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09900" y="1447800"/>
                  <a:ext cx="463332" cy="236988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408525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 Bold" pitchFamily="18" charset="0"/>
              </a:rPr>
              <a:t>Un juego de niños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Garamond Pro Bold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1" y="23622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prstClr val="black"/>
                </a:solidFill>
                <a:latin typeface="Cambria" pitchFamily="18" charset="0"/>
              </a:rPr>
              <a:t>70%					      30%</a:t>
            </a:r>
            <a:endParaRPr lang="en-US" sz="2400" dirty="0">
              <a:solidFill>
                <a:prstClr val="black"/>
              </a:solidFill>
              <a:latin typeface="Cambria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2982" y="2374904"/>
            <a:ext cx="4023360" cy="59020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-1" y="2785646"/>
                <a:ext cx="91440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prstClr val="black"/>
                        </a:solidFill>
                        <a:latin typeface="Cambria Math"/>
                      </a:rPr>
                      <m:t>0</m:t>
                    </m:r>
                  </m:oMath>
                </a14:m>
                <a:r>
                  <a:rPr lang="en-US" sz="1600" dirty="0" smtClean="0">
                    <a:solidFill>
                      <a:prstClr val="black"/>
                    </a:solidFill>
                  </a:rPr>
                  <a:t>		 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16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16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16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1600" dirty="0" smtClean="0">
                    <a:solidFill>
                      <a:prstClr val="black"/>
                    </a:solidFill>
                  </a:rPr>
                  <a:t>		    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prstClr val="black"/>
                        </a:solidFill>
                        <a:latin typeface="Cambria Math"/>
                      </a:rPr>
                      <m:t>1</m:t>
                    </m:r>
                  </m:oMath>
                </a14:m>
                <a:endParaRPr lang="en-US" sz="16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" y="2785646"/>
                <a:ext cx="9144000" cy="338554"/>
              </a:xfrm>
              <a:prstGeom prst="rect">
                <a:avLst/>
              </a:prstGeom>
              <a:blipFill rotWithShape="1">
                <a:blip r:embed="rId3"/>
                <a:stretch>
                  <a:fillRect t="-103571" b="-16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420" y="4387095"/>
            <a:ext cx="3968496" cy="70422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85800" y="4724400"/>
                <a:ext cx="190738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prstClr val="black"/>
                        </a:solidFill>
                        <a:latin typeface="Cambria Math"/>
                      </a:rPr>
                      <m:t>h</m:t>
                    </m:r>
                    <m:r>
                      <a:rPr lang="en-US" sz="2000" i="1" smtClean="0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0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0.7</m:t>
                            </m:r>
                            <m:r>
                              <a:rPr lang="en-US" sz="2000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∙2</m:t>
                            </m:r>
                          </m:e>
                        </m:d>
                      </m:e>
                      <m:sup>
                        <m:r>
                          <a:rPr lang="en-US" sz="20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000" dirty="0" smtClean="0">
                    <a:solidFill>
                      <a:prstClr val="white"/>
                    </a:solidFill>
                  </a:rPr>
                  <a:t>…</a:t>
                </a:r>
                <a:endParaRPr lang="en-US" sz="2000" dirty="0">
                  <a:solidFill>
                    <a:prstClr val="white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4724400"/>
                <a:ext cx="1907381" cy="400110"/>
              </a:xfrm>
              <a:prstGeom prst="rect">
                <a:avLst/>
              </a:prstGeom>
              <a:blipFill rotWithShape="1">
                <a:blip r:embed="rId5"/>
                <a:stretch>
                  <a:fillRect t="-6061" r="-3526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417149" y="5269468"/>
                <a:ext cx="3097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⋮</m:t>
                      </m:r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7149" y="5269468"/>
                <a:ext cx="309700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104" y="1281678"/>
            <a:ext cx="4023360" cy="66501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420" y="3352800"/>
            <a:ext cx="3968496" cy="505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71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equilibrio es un punto improbable</a:t>
            </a:r>
            <a:endParaRPr lang="es-CO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19150" y="4419600"/>
            <a:ext cx="7505700" cy="494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s-CO" sz="2200" dirty="0" smtClean="0"/>
              <a:t>es </a:t>
            </a:r>
            <a:r>
              <a:rPr lang="es-CO" sz="2200" dirty="0" smtClean="0">
                <a:latin typeface="Adobe Garamond Pro Bold" pitchFamily="18" charset="0"/>
              </a:rPr>
              <a:t>hipocresía</a:t>
            </a:r>
            <a:r>
              <a:rPr lang="es-CO" sz="2200" b="1" dirty="0" smtClean="0"/>
              <a:t> </a:t>
            </a:r>
            <a:r>
              <a:rPr lang="es-CO" sz="2200" dirty="0" smtClean="0"/>
              <a:t>el juzgar si estamos “lejos” de </a:t>
            </a:r>
            <a:r>
              <a:rPr lang="es-CO" sz="2200" i="1" u="sng" dirty="0" smtClean="0"/>
              <a:t>el</a:t>
            </a:r>
            <a:r>
              <a:rPr lang="es-CO" sz="2200" i="1" dirty="0" smtClean="0"/>
              <a:t> punto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009900" y="1504890"/>
            <a:ext cx="3048000" cy="2686110"/>
            <a:chOff x="3009900" y="1447800"/>
            <a:chExt cx="3048000" cy="2686110"/>
          </a:xfrm>
        </p:grpSpPr>
        <p:pic>
          <p:nvPicPr>
            <p:cNvPr id="3074" name="Picture 2" descr="C:\Users\cepuente\Documents\BOOKS\The Fig Tree and the Bell\TED_TALKS\Talk 1\square_of_possibilities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4720" y="1524000"/>
              <a:ext cx="2194560" cy="21945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3086100" y="3733800"/>
                  <a:ext cx="297180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dirty="0" smtClean="0">
                            <a:latin typeface="Cambria Math"/>
                          </a:rPr>
                          <m:t>0</m:t>
                        </m:r>
                        <m:r>
                          <a:rPr lang="en-US" sz="2000" b="0" i="1" dirty="0" smtClean="0">
                            <a:latin typeface="Cambria Math"/>
                          </a:rPr>
                          <m:t>                 </m:t>
                        </m:r>
                        <m:r>
                          <a:rPr lang="en-US" sz="2000" b="0" i="1" dirty="0" smtClean="0">
                            <a:latin typeface="Cambria Math"/>
                          </a:rPr>
                          <m:t>𝑝</m:t>
                        </m:r>
                        <m:r>
                          <a:rPr lang="en-US" sz="2000" b="0" i="1" dirty="0" smtClean="0">
                            <a:latin typeface="Cambria Math"/>
                          </a:rPr>
                          <m:t>                1 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86100" y="3733800"/>
                  <a:ext cx="2971800" cy="40011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b="-30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3009900" y="1447800"/>
                  <a:ext cx="463332" cy="236988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/>
                          </a:rPr>
                          <m:t>1</m:t>
                        </m:r>
                      </m:oMath>
                    </m:oMathPara>
                  </a14:m>
                  <a:endParaRPr lang="en-US" sz="2000" b="0" dirty="0" smtClean="0"/>
                </a:p>
                <a:p>
                  <a:pPr/>
                  <a:r>
                    <a:rPr lang="en-US" sz="4400" b="0" dirty="0" smtClean="0"/>
                    <a:t/>
                  </a:r>
                  <a:br>
                    <a:rPr lang="en-US" sz="4400" b="0" dirty="0" smtClean="0"/>
                  </a:b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/>
                          </a:rPr>
                          <m:t>h</m:t>
                        </m:r>
                      </m:oMath>
                    </m:oMathPara>
                  </a14:m>
                  <a:endParaRPr lang="en-US" sz="2000" b="0" dirty="0" smtClean="0"/>
                </a:p>
                <a:p>
                  <a:pPr/>
                  <a:r>
                    <a:rPr lang="en-US" sz="4400" b="0" dirty="0" smtClean="0"/>
                    <a:t/>
                  </a:r>
                  <a:br>
                    <a:rPr lang="en-US" sz="4400" b="0" dirty="0" smtClean="0"/>
                  </a:b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/>
                          </a:rPr>
                          <m:t>0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09900" y="1447800"/>
                  <a:ext cx="463332" cy="236988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601048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equilibrio es un punto improbable</a:t>
            </a:r>
            <a:endParaRPr lang="es-CO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19150" y="4419600"/>
            <a:ext cx="7505700" cy="1361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es 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 Bold" pitchFamily="18" charset="0"/>
              </a:rPr>
              <a:t>hipocresía</a:t>
            </a:r>
            <a:r>
              <a:rPr lang="es-CO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el juzgar si estamos “lejos” de </a:t>
            </a:r>
            <a:r>
              <a:rPr lang="es-CO" sz="2200" i="1" u="sng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el</a:t>
            </a:r>
            <a:r>
              <a:rPr lang="es-CO" sz="2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punto</a:t>
            </a:r>
          </a:p>
          <a:p>
            <a:pPr algn="ctr">
              <a:lnSpc>
                <a:spcPct val="125000"/>
              </a:lnSpc>
            </a:pPr>
            <a:r>
              <a:rPr lang="es-CO" sz="2200" dirty="0" smtClean="0"/>
              <a:t>para un número </a:t>
            </a:r>
            <a:r>
              <a:rPr lang="es-CO" sz="2200" dirty="0" smtClean="0">
                <a:latin typeface="Adobe Garamond Pro Bold" pitchFamily="18" charset="0"/>
              </a:rPr>
              <a:t>ﬁnito</a:t>
            </a:r>
            <a:r>
              <a:rPr lang="es-CO" sz="2200" b="1" dirty="0" smtClean="0"/>
              <a:t> </a:t>
            </a:r>
            <a:r>
              <a:rPr lang="es-CO" sz="2200" dirty="0" smtClean="0"/>
              <a:t>de niveles se halla una </a:t>
            </a:r>
            <a:r>
              <a:rPr lang="es-CO" sz="2200" dirty="0" err="1"/>
              <a:t>superﬁcie</a:t>
            </a:r>
            <a:r>
              <a:rPr lang="es-CO" sz="2200" dirty="0"/>
              <a:t> </a:t>
            </a:r>
            <a:r>
              <a:rPr lang="es-CO" sz="2200" dirty="0" smtClean="0"/>
              <a:t>convexa:</a:t>
            </a:r>
          </a:p>
          <a:p>
            <a:pPr algn="ctr">
              <a:lnSpc>
                <a:spcPct val="125000"/>
              </a:lnSpc>
            </a:pPr>
            <a:r>
              <a:rPr lang="es-CO" sz="2200" dirty="0" smtClean="0"/>
              <a:t>el</a:t>
            </a:r>
            <a:r>
              <a:rPr lang="es-CO" sz="2200" dirty="0" smtClean="0">
                <a:latin typeface="Adobe Garamond Pro Bold" pitchFamily="18" charset="0"/>
              </a:rPr>
              <a:t> balance</a:t>
            </a:r>
            <a:r>
              <a:rPr lang="es-CO" sz="2200" b="1" dirty="0" smtClean="0"/>
              <a:t> </a:t>
            </a:r>
            <a:r>
              <a:rPr lang="es-CO" sz="2200" dirty="0" smtClean="0"/>
              <a:t>se halla fácilmente con la ayuda de la </a:t>
            </a:r>
            <a:r>
              <a:rPr lang="es-CO" sz="2200" b="1" dirty="0" smtClean="0">
                <a:latin typeface="Adobe Garamond Pro Bold" pitchFamily="18" charset="0"/>
              </a:rPr>
              <a:t>gravedad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009900" y="1504890"/>
            <a:ext cx="3048000" cy="2686110"/>
            <a:chOff x="3009900" y="1447800"/>
            <a:chExt cx="3048000" cy="2686110"/>
          </a:xfrm>
        </p:grpSpPr>
        <p:pic>
          <p:nvPicPr>
            <p:cNvPr id="3074" name="Picture 2" descr="C:\Users\cepuente\Documents\BOOKS\The Fig Tree and the Bell\TED_TALKS\Talk 1\square_of_possibilities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4720" y="1524000"/>
              <a:ext cx="2194560" cy="21945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3086100" y="3733800"/>
                  <a:ext cx="297180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dirty="0" smtClean="0">
                            <a:latin typeface="Cambria Math"/>
                          </a:rPr>
                          <m:t>0</m:t>
                        </m:r>
                        <m:r>
                          <a:rPr lang="en-US" sz="2000" b="0" i="1" dirty="0" smtClean="0">
                            <a:latin typeface="Cambria Math"/>
                          </a:rPr>
                          <m:t>                 </m:t>
                        </m:r>
                        <m:r>
                          <a:rPr lang="en-US" sz="2000" b="0" i="1" dirty="0" smtClean="0">
                            <a:latin typeface="Cambria Math"/>
                          </a:rPr>
                          <m:t>𝑝</m:t>
                        </m:r>
                        <m:r>
                          <a:rPr lang="en-US" sz="2000" b="0" i="1" dirty="0" smtClean="0">
                            <a:latin typeface="Cambria Math"/>
                          </a:rPr>
                          <m:t>                1 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86100" y="3733800"/>
                  <a:ext cx="2971800" cy="40011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b="-30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3009900" y="1447800"/>
                  <a:ext cx="463332" cy="236988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/>
                          </a:rPr>
                          <m:t>1</m:t>
                        </m:r>
                      </m:oMath>
                    </m:oMathPara>
                  </a14:m>
                  <a:endParaRPr lang="en-US" sz="2000" b="0" dirty="0" smtClean="0"/>
                </a:p>
                <a:p>
                  <a:pPr/>
                  <a:r>
                    <a:rPr lang="en-US" sz="4400" b="0" dirty="0" smtClean="0"/>
                    <a:t/>
                  </a:r>
                  <a:br>
                    <a:rPr lang="en-US" sz="4400" b="0" dirty="0" smtClean="0"/>
                  </a:b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/>
                          </a:rPr>
                          <m:t>h</m:t>
                        </m:r>
                      </m:oMath>
                    </m:oMathPara>
                  </a14:m>
                  <a:endParaRPr lang="en-US" sz="2000" b="0" dirty="0" smtClean="0"/>
                </a:p>
                <a:p>
                  <a:pPr/>
                  <a:r>
                    <a:rPr lang="en-US" sz="4400" b="0" dirty="0" smtClean="0"/>
                    <a:t/>
                  </a:r>
                  <a:br>
                    <a:rPr lang="en-US" sz="4400" b="0" dirty="0" smtClean="0"/>
                  </a:b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/>
                          </a:rPr>
                          <m:t>0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09900" y="1447800"/>
                  <a:ext cx="463332" cy="236988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806595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equilibrio es un punto improbable</a:t>
            </a:r>
            <a:endParaRPr lang="es-CO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19150" y="4419600"/>
            <a:ext cx="75057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es 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 Bold" pitchFamily="18" charset="0"/>
              </a:rPr>
              <a:t>hipocresía</a:t>
            </a:r>
            <a:r>
              <a:rPr lang="es-CO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el juzgar si estamos “lejos” de </a:t>
            </a:r>
            <a:r>
              <a:rPr lang="es-CO" sz="2200" i="1" u="sng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el</a:t>
            </a:r>
            <a:r>
              <a:rPr lang="es-CO" sz="2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punto</a:t>
            </a:r>
          </a:p>
          <a:p>
            <a:pPr algn="ctr">
              <a:lnSpc>
                <a:spcPct val="125000"/>
              </a:lnSpc>
            </a:pP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para un número 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 Bold" pitchFamily="18" charset="0"/>
              </a:rPr>
              <a:t>ﬁnito</a:t>
            </a:r>
            <a:r>
              <a:rPr lang="es-CO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de niveles se halla una </a:t>
            </a:r>
            <a:r>
              <a:rPr lang="es-CO" sz="2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superﬁcie</a:t>
            </a: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convexa:</a:t>
            </a:r>
          </a:p>
          <a:p>
            <a:pPr algn="ctr">
              <a:lnSpc>
                <a:spcPct val="125000"/>
              </a:lnSpc>
            </a:pP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el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 Bold" pitchFamily="18" charset="0"/>
              </a:rPr>
              <a:t> balance</a:t>
            </a:r>
            <a:r>
              <a:rPr lang="es-CO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 halla fácilmente con la ayuda de la </a:t>
            </a:r>
            <a:r>
              <a:rPr lang="es-CO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 Bold" pitchFamily="18" charset="0"/>
              </a:rPr>
              <a:t>gravedad</a:t>
            </a:r>
          </a:p>
          <a:p>
            <a:pPr algn="ctr">
              <a:lnSpc>
                <a:spcPct val="125000"/>
              </a:lnSpc>
            </a:pPr>
            <a:r>
              <a:rPr lang="es-CO" sz="2200" dirty="0" smtClean="0"/>
              <a:t>en verdad existe </a:t>
            </a:r>
            <a:r>
              <a:rPr lang="es-CO" sz="2200" dirty="0" smtClean="0">
                <a:latin typeface="Adobe Garamond Pro Bold" pitchFamily="18" charset="0"/>
              </a:rPr>
              <a:t>oscuridad </a:t>
            </a:r>
            <a:r>
              <a:rPr lang="es-CO" sz="2200" dirty="0" smtClean="0"/>
              <a:t>entre el </a:t>
            </a:r>
            <a:r>
              <a:rPr lang="es-CO" sz="2200" dirty="0" smtClean="0">
                <a:latin typeface="Adobe Garamond Pro Bold" pitchFamily="18" charset="0"/>
              </a:rPr>
              <a:t>6</a:t>
            </a:r>
            <a:r>
              <a:rPr lang="es-CO" sz="2200" b="1" dirty="0" smtClean="0"/>
              <a:t> </a:t>
            </a:r>
            <a:r>
              <a:rPr lang="es-CO" sz="2200" dirty="0" smtClean="0"/>
              <a:t>y el </a:t>
            </a:r>
            <a:r>
              <a:rPr lang="es-CO" sz="2200" dirty="0" smtClean="0">
                <a:latin typeface="Adobe Garamond Pro Bold" pitchFamily="18" charset="0"/>
              </a:rPr>
              <a:t>9</a:t>
            </a:r>
            <a:r>
              <a:rPr lang="es-CO" sz="2200" dirty="0" smtClean="0"/>
              <a:t>…</a:t>
            </a:r>
            <a:endParaRPr lang="es-CO" sz="2200" dirty="0"/>
          </a:p>
        </p:txBody>
      </p:sp>
      <p:grpSp>
        <p:nvGrpSpPr>
          <p:cNvPr id="5" name="Group 4"/>
          <p:cNvGrpSpPr/>
          <p:nvPr/>
        </p:nvGrpSpPr>
        <p:grpSpPr>
          <a:xfrm>
            <a:off x="3009900" y="1504890"/>
            <a:ext cx="3048000" cy="2686110"/>
            <a:chOff x="3009900" y="1447800"/>
            <a:chExt cx="3048000" cy="2686110"/>
          </a:xfrm>
        </p:grpSpPr>
        <p:pic>
          <p:nvPicPr>
            <p:cNvPr id="3074" name="Picture 2" descr="C:\Users\cepuente\Documents\BOOKS\The Fig Tree and the Bell\TED_TALKS\Talk 1\square_of_possibilities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4720" y="1524000"/>
              <a:ext cx="2194560" cy="21945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3086100" y="3733800"/>
                  <a:ext cx="297180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dirty="0" smtClean="0">
                            <a:latin typeface="Cambria Math"/>
                          </a:rPr>
                          <m:t>0</m:t>
                        </m:r>
                        <m:r>
                          <a:rPr lang="en-US" sz="2000" b="0" i="1" dirty="0" smtClean="0">
                            <a:latin typeface="Cambria Math"/>
                          </a:rPr>
                          <m:t>                 </m:t>
                        </m:r>
                        <m:r>
                          <a:rPr lang="en-US" sz="2000" b="0" i="1" dirty="0" smtClean="0">
                            <a:latin typeface="Cambria Math"/>
                          </a:rPr>
                          <m:t>𝑝</m:t>
                        </m:r>
                        <m:r>
                          <a:rPr lang="en-US" sz="2000" b="0" i="1" dirty="0" smtClean="0">
                            <a:latin typeface="Cambria Math"/>
                          </a:rPr>
                          <m:t>                1 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86100" y="3733800"/>
                  <a:ext cx="2971800" cy="40011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b="-30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3009900" y="1447800"/>
                  <a:ext cx="463332" cy="236988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/>
                          </a:rPr>
                          <m:t>1</m:t>
                        </m:r>
                      </m:oMath>
                    </m:oMathPara>
                  </a14:m>
                  <a:endParaRPr lang="en-US" sz="2000" b="0" dirty="0" smtClean="0"/>
                </a:p>
                <a:p>
                  <a:pPr/>
                  <a:r>
                    <a:rPr lang="en-US" sz="4400" b="0" dirty="0" smtClean="0"/>
                    <a:t/>
                  </a:r>
                  <a:br>
                    <a:rPr lang="en-US" sz="4400" b="0" dirty="0" smtClean="0"/>
                  </a:b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/>
                          </a:rPr>
                          <m:t>h</m:t>
                        </m:r>
                      </m:oMath>
                    </m:oMathPara>
                  </a14:m>
                  <a:endParaRPr lang="en-US" sz="2000" b="0" dirty="0" smtClean="0"/>
                </a:p>
                <a:p>
                  <a:pPr/>
                  <a:r>
                    <a:rPr lang="en-US" sz="4400" b="0" dirty="0" smtClean="0"/>
                    <a:t/>
                  </a:r>
                  <a:br>
                    <a:rPr lang="en-US" sz="4400" b="0" dirty="0" smtClean="0"/>
                  </a:b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/>
                          </a:rPr>
                          <m:t>0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09900" y="1447800"/>
                  <a:ext cx="463332" cy="236988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947160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Nuestras opciones</a:t>
            </a:r>
            <a:endParaRPr lang="es-CO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981200" y="1447800"/>
            <a:ext cx="5181600" cy="1640741"/>
            <a:chOff x="1371600" y="1676400"/>
            <a:chExt cx="5181600" cy="1640741"/>
          </a:xfrm>
        </p:grpSpPr>
        <p:sp>
          <p:nvSpPr>
            <p:cNvPr id="3" name="TextBox 2"/>
            <p:cNvSpPr txBox="1"/>
            <p:nvPr/>
          </p:nvSpPr>
          <p:spPr>
            <a:xfrm>
              <a:off x="1371600" y="1676400"/>
              <a:ext cx="2324100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5000"/>
                </a:lnSpc>
              </a:pPr>
              <a:r>
                <a:rPr lang="es-CO" sz="2000" i="1" dirty="0" smtClean="0"/>
                <a:t>equilibrio</a:t>
              </a:r>
            </a:p>
            <a:p>
              <a:pPr algn="ctr">
                <a:lnSpc>
                  <a:spcPct val="125000"/>
                </a:lnSpc>
              </a:pPr>
              <a:r>
                <a:rPr lang="es-CO" sz="2000" i="1" dirty="0" smtClean="0"/>
                <a:t>calma</a:t>
              </a:r>
            </a:p>
            <a:p>
              <a:pPr algn="ctr">
                <a:lnSpc>
                  <a:spcPct val="125000"/>
                </a:lnSpc>
              </a:pPr>
              <a:r>
                <a:rPr lang="es-CO" sz="2000" i="1" dirty="0" smtClean="0"/>
                <a:t>rectitud</a:t>
              </a:r>
            </a:p>
            <a:p>
              <a:pPr algn="ctr">
                <a:lnSpc>
                  <a:spcPct val="125000"/>
                </a:lnSpc>
              </a:pPr>
              <a:r>
                <a:rPr lang="es-CO" sz="2000" i="1" dirty="0" smtClean="0"/>
                <a:t>50-50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152900" y="1685925"/>
              <a:ext cx="2400300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5000"/>
                </a:lnSpc>
              </a:pPr>
              <a:r>
                <a:rPr lang="es-CO" sz="2000" i="1" dirty="0" smtClean="0"/>
                <a:t>turbulencia</a:t>
              </a:r>
            </a:p>
            <a:p>
              <a:pPr algn="ctr">
                <a:lnSpc>
                  <a:spcPct val="125000"/>
                </a:lnSpc>
              </a:pPr>
              <a:r>
                <a:rPr lang="es-CO" sz="2000" i="1" dirty="0" smtClean="0"/>
                <a:t>violencia</a:t>
              </a:r>
            </a:p>
            <a:p>
              <a:pPr algn="ctr">
                <a:lnSpc>
                  <a:spcPct val="125000"/>
                </a:lnSpc>
              </a:pPr>
              <a:r>
                <a:rPr lang="es-CO" sz="2000" i="1" dirty="0" smtClean="0"/>
                <a:t>maldad</a:t>
              </a:r>
            </a:p>
            <a:p>
              <a:pPr algn="ctr">
                <a:lnSpc>
                  <a:spcPct val="125000"/>
                </a:lnSpc>
              </a:pPr>
              <a:r>
                <a:rPr lang="es-CO" sz="2000" i="1" dirty="0" smtClean="0"/>
                <a:t>inequidad</a:t>
              </a:r>
            </a:p>
          </p:txBody>
        </p:sp>
      </p:grpSp>
      <p:pic>
        <p:nvPicPr>
          <p:cNvPr id="6" name="Picture 5" descr="C:\Users\cepuente\Documents\BOOKS\The Fig Tree and the Bell\Chaos\ccc_c2_fig24d.ep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527051"/>
            <a:ext cx="1097280" cy="2017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cepuente\Documents\BOOKS\The Fig Tree and the Bell\Chaos\ccc_c2_fig24a.ep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584" y="2743199"/>
            <a:ext cx="1463040" cy="1801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2966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Nuestras opciones</a:t>
            </a:r>
            <a:endParaRPr lang="es-CO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981200" y="1447800"/>
            <a:ext cx="5181600" cy="3198860"/>
            <a:chOff x="1371600" y="1676400"/>
            <a:chExt cx="5181600" cy="319886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/>
                <p:cNvSpPr txBox="1"/>
                <p:nvPr/>
              </p:nvSpPr>
              <p:spPr>
                <a:xfrm>
                  <a:off x="1371600" y="1676400"/>
                  <a:ext cx="2324100" cy="318516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125000"/>
                    </a:lnSpc>
                  </a:pPr>
                  <a:r>
                    <a:rPr lang="es-CO" sz="2000" i="1" dirty="0" smtClean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equilibrio</a:t>
                  </a:r>
                </a:p>
                <a:p>
                  <a:pPr algn="ctr">
                    <a:lnSpc>
                      <a:spcPct val="125000"/>
                    </a:lnSpc>
                  </a:pPr>
                  <a:r>
                    <a:rPr lang="es-CO" sz="2000" i="1" dirty="0" smtClean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calma</a:t>
                  </a:r>
                </a:p>
                <a:p>
                  <a:pPr algn="ctr">
                    <a:lnSpc>
                      <a:spcPct val="125000"/>
                    </a:lnSpc>
                  </a:pPr>
                  <a:r>
                    <a:rPr lang="es-CO" sz="2000" i="1" dirty="0" smtClean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rectitud</a:t>
                  </a:r>
                </a:p>
                <a:p>
                  <a:pPr algn="ctr">
                    <a:lnSpc>
                      <a:spcPct val="125000"/>
                    </a:lnSpc>
                  </a:pPr>
                  <a:r>
                    <a:rPr lang="es-CO" sz="2000" i="1" dirty="0" smtClean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50-50</a:t>
                  </a:r>
                </a:p>
                <a:p>
                  <a:pPr algn="ctr">
                    <a:lnSpc>
                      <a:spcPct val="125000"/>
                    </a:lnSpc>
                  </a:pPr>
                  <a:r>
                    <a:rPr lang="es-CO" sz="2000" i="1" dirty="0" smtClean="0"/>
                    <a:t>camino corto</a:t>
                  </a:r>
                </a:p>
                <a:p>
                  <a:pPr algn="ctr">
                    <a:lnSpc>
                      <a:spcPct val="125000"/>
                    </a:lnSpc>
                  </a:pPr>
                  <a:r>
                    <a:rPr lang="es-CO" sz="2000" i="1" dirty="0" smtClean="0"/>
                    <a:t>reconciliación</a:t>
                  </a:r>
                </a:p>
                <a:p>
                  <a:pPr algn="ctr">
                    <a:lnSpc>
                      <a:spcPct val="125000"/>
                    </a:lnSpc>
                  </a:pPr>
                  <a:r>
                    <a:rPr lang="es-CO" sz="2000" i="1" dirty="0" smtClean="0"/>
                    <a:t>integración, </a:t>
                  </a:r>
                  <a14:m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s-CO" i="1" smtClean="0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s-CO" b="0" i="1" smtClean="0">
                              <a:latin typeface="Cambria Math"/>
                            </a:rPr>
                            <m:t> </m:t>
                          </m:r>
                        </m:e>
                      </m:nary>
                    </m:oMath>
                  </a14:m>
                  <a:endParaRPr lang="es-CO" i="1" dirty="0" smtClean="0"/>
                </a:p>
                <a:p>
                  <a:pPr algn="ctr">
                    <a:lnSpc>
                      <a:spcPct val="125000"/>
                    </a:lnSpc>
                  </a:pPr>
                  <a:r>
                    <a:rPr lang="es-CO" sz="2000" i="1" dirty="0" smtClean="0"/>
                    <a:t>completez</a:t>
                  </a:r>
                </a:p>
              </p:txBody>
            </p:sp>
          </mc:Choice>
          <mc:Fallback xmlns="">
            <p:sp>
              <p:nvSpPr>
                <p:cNvPr id="3" name="TextBox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71600" y="1676400"/>
                  <a:ext cx="2324100" cy="3185167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r="-13648" b="-1149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4152900" y="1685925"/>
                  <a:ext cx="2400300" cy="318933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125000"/>
                    </a:lnSpc>
                  </a:pPr>
                  <a:r>
                    <a:rPr lang="es-CO" sz="2000" i="1" dirty="0" smtClean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turbulencia</a:t>
                  </a:r>
                </a:p>
                <a:p>
                  <a:pPr algn="ctr">
                    <a:lnSpc>
                      <a:spcPct val="125000"/>
                    </a:lnSpc>
                  </a:pPr>
                  <a:r>
                    <a:rPr lang="es-CO" sz="2000" i="1" dirty="0" smtClean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violencia</a:t>
                  </a:r>
                </a:p>
                <a:p>
                  <a:pPr algn="ctr">
                    <a:lnSpc>
                      <a:spcPct val="125000"/>
                    </a:lnSpc>
                  </a:pPr>
                  <a:r>
                    <a:rPr lang="es-CO" sz="2000" i="1" dirty="0" smtClean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maldad</a:t>
                  </a:r>
                </a:p>
                <a:p>
                  <a:pPr algn="ctr">
                    <a:lnSpc>
                      <a:spcPct val="125000"/>
                    </a:lnSpc>
                  </a:pPr>
                  <a:r>
                    <a:rPr lang="es-CO" sz="2000" i="1" dirty="0" smtClean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inequidad</a:t>
                  </a:r>
                </a:p>
                <a:p>
                  <a:pPr algn="ctr">
                    <a:lnSpc>
                      <a:spcPct val="125000"/>
                    </a:lnSpc>
                  </a:pPr>
                  <a:r>
                    <a:rPr lang="es-CO" sz="2000" i="1" dirty="0" smtClean="0"/>
                    <a:t>camino largo</a:t>
                  </a:r>
                </a:p>
                <a:p>
                  <a:pPr algn="ctr">
                    <a:lnSpc>
                      <a:spcPct val="125000"/>
                    </a:lnSpc>
                  </a:pPr>
                  <a:r>
                    <a:rPr lang="es-CO" sz="2000" i="1" dirty="0" smtClean="0"/>
                    <a:t>separación</a:t>
                  </a:r>
                </a:p>
                <a:p>
                  <a:pPr algn="ctr">
                    <a:lnSpc>
                      <a:spcPct val="125000"/>
                    </a:lnSpc>
                  </a:pPr>
                  <a:r>
                    <a:rPr lang="es-CO" sz="2000" i="1" dirty="0" smtClean="0"/>
                    <a:t>división, </a:t>
                  </a:r>
                  <a14:m>
                    <m:oMath xmlns:m="http://schemas.openxmlformats.org/officeDocument/2006/math">
                      <m:r>
                        <a:rPr lang="es-CO" i="1" smtClean="0">
                          <a:latin typeface="Cambria Math"/>
                        </a:rPr>
                        <m:t>$</m:t>
                      </m:r>
                    </m:oMath>
                  </a14:m>
                  <a:endParaRPr lang="es-CO" i="1" dirty="0" smtClean="0"/>
                </a:p>
                <a:p>
                  <a:pPr algn="ctr">
                    <a:lnSpc>
                      <a:spcPct val="125000"/>
                    </a:lnSpc>
                  </a:pPr>
                  <a:endParaRPr lang="es-CO" sz="100" i="1" dirty="0" smtClean="0"/>
                </a:p>
                <a:p>
                  <a:pPr algn="ctr">
                    <a:lnSpc>
                      <a:spcPct val="125000"/>
                    </a:lnSpc>
                  </a:pPr>
                  <a:r>
                    <a:rPr lang="es-CO" sz="2000" i="1" dirty="0" smtClean="0"/>
                    <a:t>vacío</a:t>
                  </a:r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2900" y="1685925"/>
                  <a:ext cx="2400300" cy="3189335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b="-191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6" name="Picture 5" descr="C:\Users\cepuente\Documents\BOOKS\The Fig Tree and the Bell\Chaos\ccc_c2_fig24d.ep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527051"/>
            <a:ext cx="1097280" cy="2017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cepuente\Documents\BOOKS\The Fig Tree and the Bell\Chaos\ccc_c2_fig24a.ep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584" y="2743199"/>
            <a:ext cx="1463040" cy="1801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8966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Nuestras opciones</a:t>
            </a:r>
            <a:endParaRPr lang="es-CO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981200" y="1447800"/>
            <a:ext cx="5181600" cy="4704814"/>
            <a:chOff x="1371600" y="1676400"/>
            <a:chExt cx="5181600" cy="470481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/>
                <p:cNvSpPr txBox="1"/>
                <p:nvPr/>
              </p:nvSpPr>
              <p:spPr>
                <a:xfrm>
                  <a:off x="1371600" y="1676400"/>
                  <a:ext cx="2324100" cy="470481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125000"/>
                    </a:lnSpc>
                  </a:pPr>
                  <a:r>
                    <a:rPr lang="es-CO" sz="2000" i="1" dirty="0" smtClean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equilibrio</a:t>
                  </a:r>
                </a:p>
                <a:p>
                  <a:pPr algn="ctr">
                    <a:lnSpc>
                      <a:spcPct val="125000"/>
                    </a:lnSpc>
                  </a:pPr>
                  <a:r>
                    <a:rPr lang="es-CO" sz="2000" i="1" dirty="0" smtClean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calma</a:t>
                  </a:r>
                </a:p>
                <a:p>
                  <a:pPr algn="ctr">
                    <a:lnSpc>
                      <a:spcPct val="125000"/>
                    </a:lnSpc>
                  </a:pPr>
                  <a:r>
                    <a:rPr lang="es-CO" sz="2000" i="1" dirty="0" smtClean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rectitud</a:t>
                  </a:r>
                </a:p>
                <a:p>
                  <a:pPr algn="ctr">
                    <a:lnSpc>
                      <a:spcPct val="125000"/>
                    </a:lnSpc>
                  </a:pPr>
                  <a:r>
                    <a:rPr lang="es-CO" sz="2000" i="1" dirty="0" smtClean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50-50</a:t>
                  </a:r>
                </a:p>
                <a:p>
                  <a:pPr algn="ctr">
                    <a:lnSpc>
                      <a:spcPct val="125000"/>
                    </a:lnSpc>
                  </a:pPr>
                  <a:r>
                    <a:rPr lang="es-CO" sz="2000" i="1" dirty="0" smtClean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camino corto</a:t>
                  </a:r>
                </a:p>
                <a:p>
                  <a:pPr algn="ctr">
                    <a:lnSpc>
                      <a:spcPct val="125000"/>
                    </a:lnSpc>
                  </a:pPr>
                  <a:r>
                    <a:rPr lang="es-CO" sz="2000" i="1" dirty="0" smtClean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reconciliación</a:t>
                  </a:r>
                </a:p>
                <a:p>
                  <a:pPr algn="ctr">
                    <a:lnSpc>
                      <a:spcPct val="125000"/>
                    </a:lnSpc>
                  </a:pPr>
                  <a:r>
                    <a:rPr lang="es-CO" sz="2000" i="1" dirty="0" smtClean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integración, </a:t>
                  </a:r>
                  <a14:m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s-CO" i="1" smtClean="0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s-CO" b="0" i="1" smtClean="0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/>
                            </a:rPr>
                            <m:t> </m:t>
                          </m:r>
                        </m:e>
                      </m:nary>
                    </m:oMath>
                  </a14:m>
                  <a:endParaRPr lang="es-CO" i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endParaRPr>
                </a:p>
                <a:p>
                  <a:pPr algn="ctr">
                    <a:lnSpc>
                      <a:spcPct val="125000"/>
                    </a:lnSpc>
                  </a:pPr>
                  <a:r>
                    <a:rPr lang="es-CO" sz="2000" i="1" dirty="0" smtClean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completez</a:t>
                  </a:r>
                </a:p>
                <a:p>
                  <a:pPr algn="ctr">
                    <a:lnSpc>
                      <a:spcPct val="125000"/>
                    </a:lnSpc>
                  </a:pPr>
                  <a:r>
                    <a:rPr lang="es-CO" sz="2000" i="1" dirty="0" smtClean="0"/>
                    <a:t>unidad</a:t>
                  </a:r>
                </a:p>
                <a:p>
                  <a:pPr algn="ctr">
                    <a:lnSpc>
                      <a:spcPct val="125000"/>
                    </a:lnSpc>
                  </a:pPr>
                  <a:endParaRPr lang="es-CO" sz="100" i="1" dirty="0" smtClean="0"/>
                </a:p>
                <a:p>
                  <a:pPr algn="ctr">
                    <a:lnSpc>
                      <a:spcPct val="125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CO" i="1" smtClean="0">
                            <a:latin typeface="Cambria Math"/>
                          </a:rPr>
                          <m:t>1 = 0.999</m:t>
                        </m:r>
                        <m:r>
                          <a:rPr lang="es-CO" b="0" i="1" smtClean="0">
                            <a:latin typeface="Cambria Math"/>
                          </a:rPr>
                          <m:t>…</m:t>
                        </m:r>
                      </m:oMath>
                    </m:oMathPara>
                  </a14:m>
                  <a:endParaRPr lang="es-CO" i="1" dirty="0" smtClean="0"/>
                </a:p>
                <a:p>
                  <a:pPr algn="ctr">
                    <a:lnSpc>
                      <a:spcPct val="125000"/>
                    </a:lnSpc>
                  </a:pPr>
                  <a:r>
                    <a:rPr lang="es-CO" sz="2000" i="1" dirty="0" smtClean="0"/>
                    <a:t>positivo, </a:t>
                  </a:r>
                  <a14:m>
                    <m:oMath xmlns:m="http://schemas.openxmlformats.org/officeDocument/2006/math">
                      <m:r>
                        <a:rPr lang="es-CO" i="1" smtClean="0">
                          <a:latin typeface="Cambria Math"/>
                        </a:rPr>
                        <m:t>+</m:t>
                      </m:r>
                    </m:oMath>
                  </a14:m>
                  <a:endParaRPr lang="es-CO" i="1" dirty="0" smtClean="0"/>
                </a:p>
                <a:p>
                  <a:pPr algn="ctr">
                    <a:lnSpc>
                      <a:spcPct val="125000"/>
                    </a:lnSpc>
                  </a:pPr>
                  <a:r>
                    <a:rPr lang="es-CO" sz="2000" i="1" dirty="0" smtClean="0"/>
                    <a:t>al futuro</a:t>
                  </a:r>
                  <a:endParaRPr lang="es-CO" sz="2000" i="1" dirty="0"/>
                </a:p>
              </p:txBody>
            </p:sp>
          </mc:Choice>
          <mc:Fallback xmlns="">
            <p:sp>
              <p:nvSpPr>
                <p:cNvPr id="3" name="TextBox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71600" y="1676400"/>
                  <a:ext cx="2324100" cy="4704814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r="-13386" b="-90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4152900" y="1685925"/>
                  <a:ext cx="2400300" cy="468974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125000"/>
                    </a:lnSpc>
                  </a:pPr>
                  <a:r>
                    <a:rPr lang="es-CO" sz="2000" i="1" dirty="0" smtClean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turbulencia</a:t>
                  </a:r>
                </a:p>
                <a:p>
                  <a:pPr algn="ctr">
                    <a:lnSpc>
                      <a:spcPct val="125000"/>
                    </a:lnSpc>
                  </a:pPr>
                  <a:r>
                    <a:rPr lang="es-CO" sz="2000" i="1" dirty="0" smtClean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violencia</a:t>
                  </a:r>
                </a:p>
                <a:p>
                  <a:pPr algn="ctr">
                    <a:lnSpc>
                      <a:spcPct val="125000"/>
                    </a:lnSpc>
                  </a:pPr>
                  <a:r>
                    <a:rPr lang="es-CO" sz="2000" i="1" dirty="0" smtClean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maldad</a:t>
                  </a:r>
                </a:p>
                <a:p>
                  <a:pPr algn="ctr">
                    <a:lnSpc>
                      <a:spcPct val="125000"/>
                    </a:lnSpc>
                  </a:pPr>
                  <a:r>
                    <a:rPr lang="es-CO" sz="2000" i="1" dirty="0" smtClean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inequidad</a:t>
                  </a:r>
                </a:p>
                <a:p>
                  <a:pPr algn="ctr">
                    <a:lnSpc>
                      <a:spcPct val="125000"/>
                    </a:lnSpc>
                  </a:pPr>
                  <a:r>
                    <a:rPr lang="es-CO" sz="2000" i="1" dirty="0" smtClean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camino largo</a:t>
                  </a:r>
                </a:p>
                <a:p>
                  <a:pPr algn="ctr">
                    <a:lnSpc>
                      <a:spcPct val="125000"/>
                    </a:lnSpc>
                  </a:pPr>
                  <a:r>
                    <a:rPr lang="es-CO" sz="2000" i="1" dirty="0" smtClean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separación</a:t>
                  </a:r>
                </a:p>
                <a:p>
                  <a:pPr algn="ctr">
                    <a:lnSpc>
                      <a:spcPct val="125000"/>
                    </a:lnSpc>
                  </a:pPr>
                  <a:r>
                    <a:rPr lang="es-CO" sz="2000" i="1" dirty="0" smtClean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división, </a:t>
                  </a:r>
                  <a14:m>
                    <m:oMath xmlns:m="http://schemas.openxmlformats.org/officeDocument/2006/math">
                      <m:r>
                        <a:rPr lang="es-CO" i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 Math"/>
                        </a:rPr>
                        <m:t>$</m:t>
                      </m:r>
                    </m:oMath>
                  </a14:m>
                  <a:endParaRPr lang="es-CO" i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endParaRPr>
                </a:p>
                <a:p>
                  <a:pPr algn="ctr">
                    <a:lnSpc>
                      <a:spcPct val="125000"/>
                    </a:lnSpc>
                  </a:pPr>
                  <a:endParaRPr lang="es-CO" sz="100" i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endParaRPr>
                </a:p>
                <a:p>
                  <a:pPr algn="ctr">
                    <a:lnSpc>
                      <a:spcPct val="125000"/>
                    </a:lnSpc>
                  </a:pPr>
                  <a:r>
                    <a:rPr lang="es-CO" sz="2000" i="1" dirty="0" smtClean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vacío</a:t>
                  </a:r>
                </a:p>
                <a:p>
                  <a:pPr algn="ctr">
                    <a:lnSpc>
                      <a:spcPct val="125000"/>
                    </a:lnSpc>
                  </a:pPr>
                  <a:r>
                    <a:rPr lang="es-CO" sz="2000" i="1" dirty="0" smtClean="0"/>
                    <a:t>polvo</a:t>
                  </a:r>
                </a:p>
                <a:p>
                  <a:pPr algn="ctr">
                    <a:lnSpc>
                      <a:spcPct val="125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CO" b="0" i="1" smtClean="0">
                            <a:latin typeface="Cambria Math"/>
                          </a:rPr>
                          <m:t>2/3</m:t>
                        </m:r>
                        <m:r>
                          <a:rPr lang="es-CO" i="1" smtClean="0">
                            <a:latin typeface="Cambria Math"/>
                          </a:rPr>
                          <m:t> = 0.</m:t>
                        </m:r>
                        <m:r>
                          <a:rPr lang="es-CO" b="0" i="1" smtClean="0">
                            <a:latin typeface="Cambria Math"/>
                          </a:rPr>
                          <m:t>666…</m:t>
                        </m:r>
                      </m:oMath>
                    </m:oMathPara>
                  </a14:m>
                  <a:endParaRPr lang="es-CO" i="1" dirty="0" smtClean="0"/>
                </a:p>
                <a:p>
                  <a:pPr algn="ctr">
                    <a:lnSpc>
                      <a:spcPct val="125000"/>
                    </a:lnSpc>
                  </a:pPr>
                  <a:r>
                    <a:rPr lang="es-CO" sz="2000" i="1" dirty="0" smtClean="0"/>
                    <a:t>negativo, </a:t>
                  </a:r>
                  <a14:m>
                    <m:oMath xmlns:m="http://schemas.openxmlformats.org/officeDocument/2006/math">
                      <m:r>
                        <a:rPr lang="es-CO" i="1" smtClean="0">
                          <a:latin typeface="Cambria Math"/>
                        </a:rPr>
                        <m:t>−</m:t>
                      </m:r>
                    </m:oMath>
                  </a14:m>
                  <a:endParaRPr lang="es-CO" i="1" dirty="0" smtClean="0"/>
                </a:p>
                <a:p>
                  <a:pPr algn="ctr">
                    <a:lnSpc>
                      <a:spcPct val="125000"/>
                    </a:lnSpc>
                  </a:pPr>
                  <a:r>
                    <a:rPr lang="es-CO" sz="2000" i="1" dirty="0" smtClean="0"/>
                    <a:t>al pasado</a:t>
                  </a:r>
                  <a:endParaRPr lang="es-CO" sz="2000" i="1" dirty="0"/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2900" y="1685925"/>
                  <a:ext cx="2400300" cy="4689745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b="-91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6" name="Picture 5" descr="C:\Users\cepuente\Documents\BOOKS\The Fig Tree and the Bell\Chaos\ccc_c2_fig24d.ep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527051"/>
            <a:ext cx="1097280" cy="2017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cepuente\Documents\BOOKS\The Fig Tree and the Bell\Chaos\ccc_c2_fig24a.ep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584" y="2743199"/>
            <a:ext cx="1463040" cy="1801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3074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 Bold" pitchFamily="18" charset="0"/>
              </a:rPr>
              <a:t>Caminos</a:t>
            </a:r>
            <a:endParaRPr lang="es-CO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Garamond Pro Bold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638300" y="1447800"/>
            <a:ext cx="5867400" cy="5074595"/>
            <a:chOff x="1676400" y="1904999"/>
            <a:chExt cx="5867400" cy="5074595"/>
          </a:xfrm>
        </p:grpSpPr>
        <p:sp>
          <p:nvSpPr>
            <p:cNvPr id="3" name="TextBox 2"/>
            <p:cNvSpPr txBox="1"/>
            <p:nvPr/>
          </p:nvSpPr>
          <p:spPr>
            <a:xfrm>
              <a:off x="1676400" y="1904999"/>
              <a:ext cx="2743200" cy="47237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4000"/>
                </a:lnSpc>
              </a:pPr>
              <a:r>
                <a:rPr lang="es-ES" sz="2000" dirty="0">
                  <a:latin typeface="Adobe Garamond Pro" pitchFamily="18" charset="0"/>
                </a:rPr>
                <a:t>El uno es el más largo</a:t>
              </a:r>
            </a:p>
            <a:p>
              <a:pPr algn="ctr">
                <a:lnSpc>
                  <a:spcPct val="114000"/>
                </a:lnSpc>
              </a:pPr>
              <a:r>
                <a:rPr lang="es-ES" sz="2000" dirty="0">
                  <a:latin typeface="Adobe Garamond Pro" pitchFamily="18" charset="0"/>
                </a:rPr>
                <a:t>y el otro es en rectitud,</a:t>
              </a:r>
            </a:p>
            <a:p>
              <a:pPr algn="ctr">
                <a:lnSpc>
                  <a:spcPct val="114000"/>
                </a:lnSpc>
              </a:pPr>
              <a:r>
                <a:rPr lang="es-ES" sz="2000" dirty="0">
                  <a:latin typeface="Adobe Garamond Pro" pitchFamily="18" charset="0"/>
                </a:rPr>
                <a:t>uno lleva a lo amargo</a:t>
              </a:r>
            </a:p>
            <a:p>
              <a:pPr algn="ctr">
                <a:lnSpc>
                  <a:spcPct val="114000"/>
                </a:lnSpc>
              </a:pPr>
              <a:r>
                <a:rPr lang="es-ES" sz="2000" dirty="0">
                  <a:latin typeface="Adobe Garamond Pro" pitchFamily="18" charset="0"/>
                </a:rPr>
                <a:t>y el corto a la plenitud.</a:t>
              </a:r>
            </a:p>
            <a:p>
              <a:pPr algn="ctr">
                <a:lnSpc>
                  <a:spcPct val="114000"/>
                </a:lnSpc>
              </a:pPr>
              <a:endParaRPr lang="en-US" sz="1200" dirty="0" smtClean="0">
                <a:latin typeface="Adobe Garamond Pro" pitchFamily="18" charset="0"/>
              </a:endParaRPr>
            </a:p>
            <a:p>
              <a:pPr algn="ctr">
                <a:lnSpc>
                  <a:spcPct val="114000"/>
                </a:lnSpc>
              </a:pPr>
              <a:r>
                <a:rPr lang="es-ES" sz="2000" dirty="0">
                  <a:latin typeface="Adobe Garamond Pro" pitchFamily="18" charset="0"/>
                </a:rPr>
                <a:t>El recto lo une todo</a:t>
              </a:r>
            </a:p>
            <a:p>
              <a:pPr algn="ctr">
                <a:lnSpc>
                  <a:spcPct val="114000"/>
                </a:lnSpc>
              </a:pPr>
              <a:r>
                <a:rPr lang="es-ES" sz="2000" dirty="0">
                  <a:latin typeface="Adobe Garamond Pro" pitchFamily="18" charset="0"/>
                </a:rPr>
                <a:t>y en el otro hay división,</a:t>
              </a:r>
            </a:p>
            <a:p>
              <a:pPr algn="ctr">
                <a:lnSpc>
                  <a:spcPct val="114000"/>
                </a:lnSpc>
              </a:pPr>
              <a:r>
                <a:rPr lang="es-ES" sz="2000" dirty="0">
                  <a:latin typeface="Adobe Garamond Pro" pitchFamily="18" charset="0"/>
                </a:rPr>
                <a:t>el uno es humilde gozo</a:t>
              </a:r>
            </a:p>
            <a:p>
              <a:pPr algn="ctr">
                <a:lnSpc>
                  <a:spcPct val="114000"/>
                </a:lnSpc>
              </a:pPr>
              <a:r>
                <a:rPr lang="es-ES" sz="2000" dirty="0">
                  <a:latin typeface="Adobe Garamond Pro" pitchFamily="18" charset="0"/>
                </a:rPr>
                <a:t>y en el largo perdición.</a:t>
              </a:r>
            </a:p>
            <a:p>
              <a:pPr algn="ctr">
                <a:lnSpc>
                  <a:spcPct val="114000"/>
                </a:lnSpc>
              </a:pPr>
              <a:endParaRPr lang="en-US" sz="1200" dirty="0" smtClean="0">
                <a:latin typeface="Adobe Garamond Pro" pitchFamily="18" charset="0"/>
              </a:endParaRPr>
            </a:p>
            <a:p>
              <a:pPr lvl="0" algn="ctr">
                <a:lnSpc>
                  <a:spcPct val="114000"/>
                </a:lnSpc>
              </a:pPr>
              <a:r>
                <a:rPr lang="es-ES" sz="2000" dirty="0">
                  <a:solidFill>
                    <a:prstClr val="black"/>
                  </a:solidFill>
                  <a:latin typeface="Adobe Garamond Pro" pitchFamily="18" charset="0"/>
                </a:rPr>
                <a:t>El largo es agitado</a:t>
              </a:r>
            </a:p>
            <a:p>
              <a:pPr lvl="0" algn="ctr">
                <a:lnSpc>
                  <a:spcPct val="114000"/>
                </a:lnSpc>
              </a:pPr>
              <a:r>
                <a:rPr lang="es-ES" sz="2000" dirty="0">
                  <a:solidFill>
                    <a:prstClr val="black"/>
                  </a:solidFill>
                  <a:latin typeface="Adobe Garamond Pro" pitchFamily="18" charset="0"/>
                </a:rPr>
                <a:t>y el otro es serenidad,</a:t>
              </a:r>
            </a:p>
            <a:p>
              <a:pPr lvl="0" algn="ctr">
                <a:lnSpc>
                  <a:spcPct val="114000"/>
                </a:lnSpc>
              </a:pPr>
              <a:r>
                <a:rPr lang="es-ES" sz="2000" dirty="0">
                  <a:solidFill>
                    <a:prstClr val="black"/>
                  </a:solidFill>
                  <a:latin typeface="Adobe Garamond Pro" pitchFamily="18" charset="0"/>
                </a:rPr>
                <a:t>uno está lleno de espinas</a:t>
              </a:r>
            </a:p>
            <a:p>
              <a:pPr lvl="0" algn="ctr">
                <a:lnSpc>
                  <a:spcPct val="114000"/>
                </a:lnSpc>
              </a:pPr>
              <a:r>
                <a:rPr lang="es-ES" sz="2000" dirty="0">
                  <a:solidFill>
                    <a:prstClr val="black"/>
                  </a:solidFill>
                  <a:latin typeface="Adobe Garamond Pro" pitchFamily="18" charset="0"/>
                </a:rPr>
                <a:t>y el corto regala paz.</a:t>
              </a:r>
              <a:endParaRPr lang="en-US" sz="2000" dirty="0">
                <a:solidFill>
                  <a:prstClr val="black"/>
                </a:solidFill>
                <a:latin typeface="Adobe Garamond Pro" pitchFamily="18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800600" y="1905000"/>
              <a:ext cx="2743200" cy="50745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4000"/>
                </a:lnSpc>
              </a:pPr>
              <a:r>
                <a:rPr lang="es-ES" sz="2000" dirty="0">
                  <a:latin typeface="Adobe Garamond Pro" pitchFamily="18" charset="0"/>
                </a:rPr>
                <a:t>El recto es carga liviana</a:t>
              </a:r>
            </a:p>
            <a:p>
              <a:pPr algn="ctr">
                <a:lnSpc>
                  <a:spcPct val="114000"/>
                </a:lnSpc>
              </a:pPr>
              <a:r>
                <a:rPr lang="es-ES" sz="2000" dirty="0">
                  <a:latin typeface="Adobe Garamond Pro" pitchFamily="18" charset="0"/>
                </a:rPr>
                <a:t>y el otro genera sed,</a:t>
              </a:r>
            </a:p>
            <a:p>
              <a:pPr algn="ctr">
                <a:lnSpc>
                  <a:spcPct val="114000"/>
                </a:lnSpc>
              </a:pPr>
              <a:r>
                <a:rPr lang="es-ES" sz="2000" dirty="0">
                  <a:latin typeface="Adobe Garamond Pro" pitchFamily="18" charset="0"/>
                </a:rPr>
                <a:t>el uno es planicie santa</a:t>
              </a:r>
            </a:p>
            <a:p>
              <a:pPr algn="ctr">
                <a:lnSpc>
                  <a:spcPct val="114000"/>
                </a:lnSpc>
              </a:pPr>
              <a:r>
                <a:rPr lang="es-ES" sz="2000" dirty="0">
                  <a:latin typeface="Adobe Garamond Pro" pitchFamily="18" charset="0"/>
                </a:rPr>
                <a:t>y el largo torcido y cruel.</a:t>
              </a:r>
            </a:p>
            <a:p>
              <a:pPr algn="ctr">
                <a:lnSpc>
                  <a:spcPct val="114000"/>
                </a:lnSpc>
              </a:pPr>
              <a:endParaRPr lang="en-US" sz="1200" dirty="0" smtClean="0">
                <a:latin typeface="Adobe Garamond Pro" pitchFamily="18" charset="0"/>
              </a:endParaRPr>
            </a:p>
            <a:p>
              <a:pPr algn="ctr">
                <a:lnSpc>
                  <a:spcPct val="114000"/>
                </a:lnSpc>
              </a:pPr>
              <a:r>
                <a:rPr lang="es-ES" sz="2000" dirty="0">
                  <a:latin typeface="Adobe Garamond Pro" pitchFamily="18" charset="0"/>
                </a:rPr>
                <a:t>El largo es egoísta</a:t>
              </a:r>
            </a:p>
            <a:p>
              <a:pPr algn="ctr">
                <a:lnSpc>
                  <a:spcPct val="114000"/>
                </a:lnSpc>
              </a:pPr>
              <a:r>
                <a:rPr lang="es-ES" sz="2000" dirty="0">
                  <a:latin typeface="Adobe Garamond Pro" pitchFamily="18" charset="0"/>
                </a:rPr>
                <a:t>y el otro con buen amor,</a:t>
              </a:r>
            </a:p>
            <a:p>
              <a:pPr algn="ctr">
                <a:lnSpc>
                  <a:spcPct val="114000"/>
                </a:lnSpc>
              </a:pPr>
              <a:r>
                <a:rPr lang="es-ES" sz="2000" dirty="0">
                  <a:latin typeface="Adobe Garamond Pro" pitchFamily="18" charset="0"/>
                </a:rPr>
                <a:t>uno trae mala suerte</a:t>
              </a:r>
            </a:p>
            <a:p>
              <a:pPr algn="ctr">
                <a:lnSpc>
                  <a:spcPct val="114000"/>
                </a:lnSpc>
              </a:pPr>
              <a:r>
                <a:rPr lang="es-ES" sz="2000" dirty="0">
                  <a:latin typeface="Adobe Garamond Pro" pitchFamily="18" charset="0"/>
                </a:rPr>
                <a:t>y el corto sana el dolor</a:t>
              </a:r>
              <a:r>
                <a:rPr lang="es-ES" sz="2000" dirty="0" smtClean="0">
                  <a:latin typeface="Adobe Garamond Pro" pitchFamily="18" charset="0"/>
                </a:rPr>
                <a:t>.</a:t>
              </a:r>
            </a:p>
            <a:p>
              <a:pPr algn="ctr">
                <a:lnSpc>
                  <a:spcPct val="114000"/>
                </a:lnSpc>
              </a:pPr>
              <a:endParaRPr lang="es-ES" sz="1200" dirty="0" smtClean="0">
                <a:latin typeface="Adobe Garamond Pro" pitchFamily="18" charset="0"/>
              </a:endParaRPr>
            </a:p>
            <a:p>
              <a:pPr lvl="0" algn="ctr">
                <a:lnSpc>
                  <a:spcPct val="114000"/>
                </a:lnSpc>
              </a:pPr>
              <a:r>
                <a:rPr lang="es-ES" sz="2000" dirty="0">
                  <a:solidFill>
                    <a:prstClr val="black"/>
                  </a:solidFill>
                  <a:latin typeface="Adobe Garamond Pro" pitchFamily="18" charset="0"/>
                </a:rPr>
                <a:t>El recto es equilibrado</a:t>
              </a:r>
            </a:p>
            <a:p>
              <a:pPr lvl="0" algn="ctr">
                <a:lnSpc>
                  <a:spcPct val="114000"/>
                </a:lnSpc>
              </a:pPr>
              <a:r>
                <a:rPr lang="es-ES" sz="2000" dirty="0">
                  <a:solidFill>
                    <a:prstClr val="black"/>
                  </a:solidFill>
                  <a:latin typeface="Adobe Garamond Pro" pitchFamily="18" charset="0"/>
                </a:rPr>
                <a:t>y el otro sin proporción,</a:t>
              </a:r>
            </a:p>
            <a:p>
              <a:pPr lvl="0" algn="ctr">
                <a:lnSpc>
                  <a:spcPct val="114000"/>
                </a:lnSpc>
              </a:pPr>
              <a:r>
                <a:rPr lang="es-ES" sz="2000" dirty="0">
                  <a:solidFill>
                    <a:prstClr val="black"/>
                  </a:solidFill>
                  <a:latin typeface="Adobe Garamond Pro" pitchFamily="18" charset="0"/>
                </a:rPr>
                <a:t>el uno provee buen fruto:</a:t>
              </a:r>
            </a:p>
            <a:p>
              <a:pPr lvl="0" algn="ctr">
                <a:lnSpc>
                  <a:spcPct val="114000"/>
                </a:lnSpc>
              </a:pPr>
              <a:r>
                <a:rPr lang="es-ES" sz="2000" dirty="0">
                  <a:solidFill>
                    <a:prstClr val="black"/>
                  </a:solidFill>
                  <a:latin typeface="Adobe Garamond Pro" pitchFamily="18" charset="0"/>
                </a:rPr>
                <a:t>y el largo es la decepción.</a:t>
              </a:r>
              <a:endParaRPr lang="en-US" sz="2000" dirty="0">
                <a:solidFill>
                  <a:prstClr val="black"/>
                </a:solidFill>
                <a:latin typeface="Adobe Garamond Pro" pitchFamily="18" charset="0"/>
              </a:endParaRPr>
            </a:p>
            <a:p>
              <a:pPr algn="ctr">
                <a:lnSpc>
                  <a:spcPct val="114000"/>
                </a:lnSpc>
              </a:pPr>
              <a:endParaRPr lang="es-ES" sz="1200" dirty="0">
                <a:latin typeface="Adobe Garamond Pro" pitchFamily="18" charset="0"/>
              </a:endParaRPr>
            </a:p>
          </p:txBody>
        </p:sp>
      </p:grp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3958" y="493992"/>
            <a:ext cx="729782" cy="731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372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Otras coincidencias</a:t>
            </a:r>
            <a:endParaRPr lang="es-CO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371600"/>
            <a:ext cx="91440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s-CO" sz="2200" dirty="0" smtClean="0">
                <a:solidFill>
                  <a:prstClr val="black"/>
                </a:solidFill>
              </a:rPr>
              <a:t>“</a:t>
            </a:r>
            <a:r>
              <a:rPr lang="es-CO" sz="2200" b="1" dirty="0">
                <a:solidFill>
                  <a:prstClr val="black"/>
                </a:solidFill>
                <a:latin typeface="+mj-lt"/>
              </a:rPr>
              <a:t>c</a:t>
            </a:r>
            <a:r>
              <a:rPr lang="es-CO" sz="2200" b="1" dirty="0" smtClean="0">
                <a:solidFill>
                  <a:prstClr val="black"/>
                </a:solidFill>
                <a:latin typeface="+mj-lt"/>
              </a:rPr>
              <a:t>onvertíos</a:t>
            </a:r>
            <a:r>
              <a:rPr lang="es-CO" sz="2200" dirty="0" smtClean="0">
                <a:solidFill>
                  <a:prstClr val="black"/>
                </a:solidFill>
              </a:rPr>
              <a:t> porque ha llegado el Reino de los Cielos”</a:t>
            </a:r>
            <a:endParaRPr lang="es-CO" sz="2200" dirty="0">
              <a:solidFill>
                <a:prstClr val="black"/>
              </a:solidFill>
            </a:endParaRPr>
          </a:p>
          <a:p>
            <a:pPr lvl="0" algn="ctr">
              <a:lnSpc>
                <a:spcPct val="125000"/>
              </a:lnSpc>
            </a:pPr>
            <a:r>
              <a:rPr lang="es-CO" sz="2200" dirty="0" smtClean="0">
                <a:solidFill>
                  <a:prstClr val="black"/>
                </a:solidFill>
              </a:rPr>
              <a:t>“lo tortuoso se hará </a:t>
            </a:r>
            <a:r>
              <a:rPr lang="es-CO" sz="2200" dirty="0" smtClean="0">
                <a:solidFill>
                  <a:prstClr val="black"/>
                </a:solidFill>
                <a:latin typeface="+mj-lt"/>
              </a:rPr>
              <a:t>recto </a:t>
            </a:r>
            <a:r>
              <a:rPr lang="es-CO" sz="2200" dirty="0" smtClean="0">
                <a:solidFill>
                  <a:prstClr val="black"/>
                </a:solidFill>
              </a:rPr>
              <a:t>y las asperezas serán caminos </a:t>
            </a:r>
            <a:r>
              <a:rPr lang="es-CO" sz="2200" dirty="0" smtClean="0">
                <a:solidFill>
                  <a:prstClr val="black"/>
                </a:solidFill>
                <a:latin typeface="+mj-lt"/>
              </a:rPr>
              <a:t>llanos</a:t>
            </a:r>
            <a:r>
              <a:rPr lang="es-CO" sz="2200" dirty="0" smtClean="0">
                <a:solidFill>
                  <a:prstClr val="black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7356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Otras coincidencias</a:t>
            </a:r>
            <a:endParaRPr lang="es-CO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371600"/>
            <a:ext cx="9144000" cy="2208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“</a:t>
            </a:r>
            <a:r>
              <a:rPr lang="es-CO" sz="2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c</a:t>
            </a:r>
            <a:r>
              <a:rPr lang="es-CO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onvertíos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porque ha llegado el Reino de los Cielos”</a:t>
            </a:r>
            <a:endParaRPr lang="es-CO" sz="2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0" algn="ctr">
              <a:lnSpc>
                <a:spcPct val="125000"/>
              </a:lnSpc>
            </a:pP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“lo tortuoso se hará 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recto 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y las asperezas serán caminos 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llanos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”</a:t>
            </a:r>
          </a:p>
          <a:p>
            <a:pPr lvl="0" algn="ctr">
              <a:lnSpc>
                <a:spcPct val="125000"/>
              </a:lnSpc>
            </a:pPr>
            <a:r>
              <a:rPr lang="es-CO" sz="2200" dirty="0" smtClean="0">
                <a:solidFill>
                  <a:prstClr val="black"/>
                </a:solidFill>
              </a:rPr>
              <a:t>“perdonar a los demás, </a:t>
            </a:r>
            <a:r>
              <a:rPr lang="es-CO" sz="2200" b="1" dirty="0" smtClean="0">
                <a:solidFill>
                  <a:prstClr val="black"/>
                </a:solidFill>
                <a:latin typeface="+mj-lt"/>
              </a:rPr>
              <a:t>setenta </a:t>
            </a:r>
            <a:r>
              <a:rPr lang="es-CO" sz="2200" dirty="0" smtClean="0">
                <a:solidFill>
                  <a:prstClr val="black"/>
                </a:solidFill>
              </a:rPr>
              <a:t>veces </a:t>
            </a:r>
            <a:r>
              <a:rPr lang="es-CO" sz="2200" b="1" dirty="0" smtClean="0">
                <a:solidFill>
                  <a:prstClr val="black"/>
                </a:solidFill>
                <a:latin typeface="+mj-lt"/>
              </a:rPr>
              <a:t>siete</a:t>
            </a:r>
            <a:r>
              <a:rPr lang="es-CO" sz="2200" dirty="0" smtClean="0">
                <a:solidFill>
                  <a:prstClr val="black"/>
                </a:solidFill>
              </a:rPr>
              <a:t>”</a:t>
            </a:r>
            <a:endParaRPr lang="es-CO" sz="2200" dirty="0">
              <a:solidFill>
                <a:prstClr val="black"/>
              </a:solidFill>
              <a:latin typeface="Adobe Garamond Pro Bold" pitchFamily="18" charset="0"/>
            </a:endParaRPr>
          </a:p>
          <a:p>
            <a:pPr lvl="0" algn="ctr">
              <a:lnSpc>
                <a:spcPct val="125000"/>
              </a:lnSpc>
            </a:pPr>
            <a:r>
              <a:rPr lang="es-CO" sz="2200" dirty="0" smtClean="0">
                <a:solidFill>
                  <a:prstClr val="black"/>
                </a:solidFill>
              </a:rPr>
              <a:t>“en el </a:t>
            </a:r>
            <a:r>
              <a:rPr lang="es-CO" sz="2200" dirty="0" smtClean="0">
                <a:solidFill>
                  <a:prstClr val="black"/>
                </a:solidFill>
                <a:latin typeface="+mj-lt"/>
              </a:rPr>
              <a:t>sosiego </a:t>
            </a:r>
            <a:r>
              <a:rPr lang="es-CO" sz="2200" dirty="0" smtClean="0">
                <a:solidFill>
                  <a:prstClr val="black"/>
                </a:solidFill>
              </a:rPr>
              <a:t>estará vuestra fuerza”, a números de Reynolds bajos</a:t>
            </a:r>
          </a:p>
          <a:p>
            <a:pPr lvl="0" algn="ctr">
              <a:lnSpc>
                <a:spcPct val="125000"/>
              </a:lnSpc>
            </a:pPr>
            <a:r>
              <a:rPr lang="es-CO" sz="2200" dirty="0" smtClean="0">
                <a:solidFill>
                  <a:prstClr val="black"/>
                </a:solidFill>
              </a:rPr>
              <a:t>“los </a:t>
            </a:r>
            <a:r>
              <a:rPr lang="es-CO" sz="2200" b="1" dirty="0" smtClean="0">
                <a:solidFill>
                  <a:prstClr val="black"/>
                </a:solidFill>
                <a:latin typeface="+mj-lt"/>
              </a:rPr>
              <a:t>pecadores</a:t>
            </a:r>
            <a:r>
              <a:rPr lang="es-CO" sz="2200" dirty="0" smtClean="0">
                <a:solidFill>
                  <a:prstClr val="black"/>
                </a:solidFill>
              </a:rPr>
              <a:t>,</a:t>
            </a:r>
            <a:r>
              <a:rPr lang="es-CO" sz="2200" b="1" dirty="0" smtClean="0">
                <a:solidFill>
                  <a:prstClr val="black"/>
                </a:solidFill>
                <a:latin typeface="+mj-lt"/>
              </a:rPr>
              <a:t> </a:t>
            </a:r>
            <a:r>
              <a:rPr lang="es-CO" sz="2200" dirty="0" smtClean="0">
                <a:solidFill>
                  <a:prstClr val="black"/>
                </a:solidFill>
              </a:rPr>
              <a:t>que aman la </a:t>
            </a:r>
            <a:r>
              <a:rPr lang="es-CO" sz="2200" b="1" dirty="0" smtClean="0">
                <a:solidFill>
                  <a:prstClr val="black"/>
                </a:solidFill>
                <a:latin typeface="+mj-lt"/>
              </a:rPr>
              <a:t>violencia</a:t>
            </a:r>
            <a:r>
              <a:rPr lang="es-CO" sz="2200" dirty="0" smtClean="0">
                <a:solidFill>
                  <a:prstClr val="black"/>
                </a:solidFill>
              </a:rPr>
              <a:t>,</a:t>
            </a:r>
            <a:r>
              <a:rPr lang="es-CO" sz="2200" b="1" dirty="0" smtClean="0">
                <a:solidFill>
                  <a:prstClr val="black"/>
                </a:solidFill>
                <a:latin typeface="+mj-lt"/>
              </a:rPr>
              <a:t> </a:t>
            </a:r>
            <a:r>
              <a:rPr lang="es-CO" sz="2200" dirty="0" smtClean="0">
                <a:solidFill>
                  <a:prstClr val="black"/>
                </a:solidFill>
              </a:rPr>
              <a:t>lamerán el </a:t>
            </a:r>
            <a:r>
              <a:rPr lang="es-CO" sz="2200" dirty="0" smtClean="0">
                <a:solidFill>
                  <a:prstClr val="black"/>
                </a:solidFill>
                <a:latin typeface="+mj-lt"/>
              </a:rPr>
              <a:t>polvo </a:t>
            </a:r>
            <a:r>
              <a:rPr lang="es-CO" sz="2200" dirty="0" smtClean="0">
                <a:solidFill>
                  <a:prstClr val="black"/>
                </a:solidFill>
              </a:rPr>
              <a:t>como la </a:t>
            </a:r>
            <a:r>
              <a:rPr lang="es-CO" sz="2200" b="1" dirty="0" smtClean="0">
                <a:solidFill>
                  <a:prstClr val="black"/>
                </a:solidFill>
                <a:latin typeface="+mj-lt"/>
              </a:rPr>
              <a:t>serpiente</a:t>
            </a:r>
            <a:r>
              <a:rPr lang="es-CO" sz="2200" dirty="0" smtClean="0">
                <a:solidFill>
                  <a:prstClr val="black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7666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Otras coincidencias</a:t>
            </a:r>
            <a:endParaRPr lang="es-CO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371600"/>
            <a:ext cx="9144000" cy="3054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“</a:t>
            </a:r>
            <a:r>
              <a:rPr lang="es-CO" sz="2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c</a:t>
            </a:r>
            <a:r>
              <a:rPr lang="es-CO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onvertíos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porque ha llegado el Reino de los Cielos”</a:t>
            </a:r>
            <a:endParaRPr lang="es-CO" sz="2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0" algn="ctr">
              <a:lnSpc>
                <a:spcPct val="125000"/>
              </a:lnSpc>
            </a:pP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“lo tortuoso se hará 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recto 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y las asperezas serán caminos 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llanos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”</a:t>
            </a:r>
          </a:p>
          <a:p>
            <a:pPr lvl="0" algn="ctr">
              <a:lnSpc>
                <a:spcPct val="125000"/>
              </a:lnSpc>
            </a:pP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“perdonar a los demás, </a:t>
            </a:r>
            <a:r>
              <a:rPr lang="es-CO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setenta 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veces </a:t>
            </a:r>
            <a:r>
              <a:rPr lang="es-CO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siete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”</a:t>
            </a:r>
            <a:endParaRPr lang="es-CO" sz="2200" dirty="0">
              <a:solidFill>
                <a:schemeClr val="tx1">
                  <a:lumMod val="50000"/>
                  <a:lumOff val="50000"/>
                </a:schemeClr>
              </a:solidFill>
              <a:latin typeface="Adobe Garamond Pro Bold" pitchFamily="18" charset="0"/>
            </a:endParaRPr>
          </a:p>
          <a:p>
            <a:pPr lvl="0" algn="ctr">
              <a:lnSpc>
                <a:spcPct val="125000"/>
              </a:lnSpc>
            </a:pP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“en el 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sosiego 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estará vuestra fuerza”, a números de Reynolds bajos</a:t>
            </a:r>
          </a:p>
          <a:p>
            <a:pPr lvl="0" algn="ctr">
              <a:lnSpc>
                <a:spcPct val="125000"/>
              </a:lnSpc>
            </a:pP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“los </a:t>
            </a:r>
            <a:r>
              <a:rPr lang="es-CO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pecadores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</a:t>
            </a:r>
            <a:r>
              <a:rPr lang="es-CO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que aman la </a:t>
            </a:r>
            <a:r>
              <a:rPr lang="es-CO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violencia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</a:t>
            </a:r>
            <a:r>
              <a:rPr lang="es-CO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lamerán el 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polvo 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como la </a:t>
            </a:r>
            <a:r>
              <a:rPr lang="es-CO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serpiente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”</a:t>
            </a:r>
          </a:p>
          <a:p>
            <a:pPr lvl="0" algn="ctr">
              <a:lnSpc>
                <a:spcPct val="125000"/>
              </a:lnSpc>
            </a:pPr>
            <a:r>
              <a:rPr lang="es-CO" sz="2200" dirty="0" smtClean="0">
                <a:solidFill>
                  <a:prstClr val="black"/>
                </a:solidFill>
              </a:rPr>
              <a:t>“</a:t>
            </a:r>
            <a:r>
              <a:rPr lang="es-CO" sz="2200" dirty="0" smtClean="0">
                <a:solidFill>
                  <a:prstClr val="black"/>
                </a:solidFill>
                <a:latin typeface="+mj-lt"/>
              </a:rPr>
              <a:t>espinas </a:t>
            </a:r>
            <a:r>
              <a:rPr lang="es-CO" sz="2200" dirty="0" smtClean="0">
                <a:solidFill>
                  <a:prstClr val="black"/>
                </a:solidFill>
              </a:rPr>
              <a:t>y </a:t>
            </a:r>
            <a:r>
              <a:rPr lang="es-CO" sz="2200" dirty="0" smtClean="0">
                <a:solidFill>
                  <a:prstClr val="black"/>
                </a:solidFill>
                <a:latin typeface="+mj-lt"/>
              </a:rPr>
              <a:t>abrojos </a:t>
            </a:r>
            <a:r>
              <a:rPr lang="es-CO" sz="2200" dirty="0" smtClean="0">
                <a:solidFill>
                  <a:prstClr val="black"/>
                </a:solidFill>
              </a:rPr>
              <a:t>te producirá el suelo”</a:t>
            </a:r>
          </a:p>
          <a:p>
            <a:pPr lvl="0" algn="ctr">
              <a:lnSpc>
                <a:spcPct val="125000"/>
              </a:lnSpc>
            </a:pPr>
            <a:r>
              <a:rPr lang="es-CO" sz="2200" dirty="0" smtClean="0">
                <a:solidFill>
                  <a:prstClr val="black"/>
                </a:solidFill>
              </a:rPr>
              <a:t>“el que no </a:t>
            </a:r>
            <a:r>
              <a:rPr lang="es-CO" sz="2200" dirty="0" smtClean="0">
                <a:solidFill>
                  <a:prstClr val="black"/>
                </a:solidFill>
                <a:latin typeface="+mj-lt"/>
              </a:rPr>
              <a:t>recoge</a:t>
            </a:r>
            <a:r>
              <a:rPr lang="es-CO" sz="2200" dirty="0" smtClean="0">
                <a:solidFill>
                  <a:prstClr val="black"/>
                </a:solidFill>
              </a:rPr>
              <a:t> conmigo, </a:t>
            </a:r>
            <a:r>
              <a:rPr lang="es-CO" sz="2200" dirty="0" smtClean="0">
                <a:solidFill>
                  <a:prstClr val="black"/>
                </a:solidFill>
                <a:latin typeface="+mj-lt"/>
              </a:rPr>
              <a:t>desparrama</a:t>
            </a:r>
            <a:r>
              <a:rPr lang="es-CO" sz="2200" dirty="0" smtClean="0">
                <a:solidFill>
                  <a:prstClr val="black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91171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 Bold" pitchFamily="18" charset="0"/>
              </a:rPr>
              <a:t>Un juego de niños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Garamond Pro Bold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2982" y="2374904"/>
            <a:ext cx="4023360" cy="59020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420" y="4387095"/>
            <a:ext cx="3968496" cy="70422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417149" y="5269468"/>
                <a:ext cx="3097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⋮</m:t>
                      </m:r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7149" y="5269468"/>
                <a:ext cx="309700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104" y="1281678"/>
            <a:ext cx="4023360" cy="66501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420" y="3352800"/>
            <a:ext cx="3968496" cy="50538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-1" y="2362200"/>
                <a:ext cx="91440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prstClr val="black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sz="2000" dirty="0" smtClean="0">
                    <a:solidFill>
                      <a:prstClr val="black"/>
                    </a:solidFill>
                    <a:latin typeface="Cambria" pitchFamily="18" charset="0"/>
                  </a:rPr>
                  <a:t>					     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prstClr val="black"/>
                        </a:solidFill>
                        <a:latin typeface="Cambria Math"/>
                      </a:rPr>
                      <m:t>𝑞</m:t>
                    </m:r>
                  </m:oMath>
                </a14:m>
                <a:endParaRPr lang="en-US" sz="2000" dirty="0">
                  <a:solidFill>
                    <a:prstClr val="black"/>
                  </a:solidFill>
                  <a:latin typeface="Cambria" pitchFamily="18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" y="2362200"/>
                <a:ext cx="9144000" cy="400110"/>
              </a:xfrm>
              <a:prstGeom prst="rect">
                <a:avLst/>
              </a:prstGeom>
              <a:blipFill rotWithShape="1">
                <a:blip r:embed="rId8"/>
                <a:stretch>
                  <a:fillRect b="-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81000" y="4724400"/>
                <a:ext cx="219904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000" dirty="0" smtClean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𝑝</m:t>
                            </m:r>
                            <m:r>
                              <a:rPr lang="en-US" sz="20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sz="20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𝑞</m:t>
                            </m:r>
                          </m:e>
                        </m:d>
                      </m:e>
                      <m:sup>
                        <m: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000" dirty="0" smtClean="0">
                    <a:solidFill>
                      <a:prstClr val="white"/>
                    </a:solidFill>
                  </a:rPr>
                  <a:t>…</a:t>
                </a:r>
                <a:endParaRPr lang="en-US" sz="2000" dirty="0">
                  <a:solidFill>
                    <a:prstClr val="white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4724400"/>
                <a:ext cx="2199043" cy="400110"/>
              </a:xfrm>
              <a:prstGeom prst="rect">
                <a:avLst/>
              </a:prstGeom>
              <a:blipFill rotWithShape="1">
                <a:blip r:embed="rId9"/>
                <a:stretch>
                  <a:fillRect t="-6061" r="-3056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6972301" y="3733800"/>
            <a:ext cx="163829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prstClr val="black"/>
                </a:solidFill>
              </a:rPr>
              <a:t>1</a:t>
            </a:r>
          </a:p>
          <a:p>
            <a:pPr algn="ctr"/>
            <a:r>
              <a:rPr lang="en-US" sz="2200" dirty="0" smtClean="0">
                <a:solidFill>
                  <a:prstClr val="black"/>
                </a:solidFill>
              </a:rPr>
              <a:t>1   1</a:t>
            </a:r>
          </a:p>
          <a:p>
            <a:pPr algn="ctr"/>
            <a:r>
              <a:rPr lang="en-US" sz="2200" dirty="0" smtClean="0">
                <a:solidFill>
                  <a:prstClr val="black"/>
                </a:solidFill>
              </a:rPr>
              <a:t>1   2   1</a:t>
            </a:r>
          </a:p>
          <a:p>
            <a:pPr algn="ctr"/>
            <a:r>
              <a:rPr lang="en-US" sz="2200" dirty="0" smtClean="0">
                <a:solidFill>
                  <a:prstClr val="black"/>
                </a:solidFill>
              </a:rPr>
              <a:t>1   3   3   1</a:t>
            </a:r>
            <a:endParaRPr lang="en-US" sz="2200" dirty="0">
              <a:solidFill>
                <a:prstClr val="black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7699" y="5638800"/>
            <a:ext cx="7848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200" dirty="0" smtClean="0">
                <a:solidFill>
                  <a:prstClr val="black"/>
                </a:solidFill>
              </a:rPr>
              <a:t>el juego </a:t>
            </a:r>
            <a:r>
              <a:rPr lang="es-CO" sz="2200" dirty="0">
                <a:solidFill>
                  <a:prstClr val="black"/>
                </a:solidFill>
              </a:rPr>
              <a:t>deﬁne </a:t>
            </a:r>
            <a:r>
              <a:rPr lang="es-CO" sz="2200" dirty="0" smtClean="0">
                <a:solidFill>
                  <a:prstClr val="black"/>
                </a:solidFill>
              </a:rPr>
              <a:t>una </a:t>
            </a:r>
            <a:r>
              <a:rPr lang="es-CO" sz="2200" dirty="0" smtClean="0">
                <a:solidFill>
                  <a:prstClr val="black"/>
                </a:solidFill>
                <a:latin typeface="Adobe Garamond Pro Bold"/>
              </a:rPr>
              <a:t>cascada </a:t>
            </a:r>
            <a:r>
              <a:rPr lang="es-CO" sz="2200" dirty="0" smtClean="0">
                <a:solidFill>
                  <a:prstClr val="black"/>
                </a:solidFill>
              </a:rPr>
              <a:t>multiplicativa</a:t>
            </a:r>
            <a:endParaRPr lang="es-CO" sz="2200" dirty="0">
              <a:solidFill>
                <a:prstClr val="black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98085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Otras coincidencias</a:t>
            </a:r>
            <a:endParaRPr lang="es-CO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0" y="1371600"/>
                <a:ext cx="9144000" cy="47888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5000"/>
                  </a:lnSpc>
                </a:pPr>
                <a:r>
                  <a:rPr lang="es-CO" sz="22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“</a:t>
                </a:r>
                <a:r>
                  <a:rPr lang="es-CO" sz="22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</a:rPr>
                  <a:t>c</a:t>
                </a:r>
                <a:r>
                  <a:rPr lang="es-CO" sz="2200" b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</a:rPr>
                  <a:t>onvertíos</a:t>
                </a:r>
                <a:r>
                  <a:rPr lang="es-CO" sz="22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porque ha llegado el Reino de los Cielos”</a:t>
                </a:r>
                <a:endParaRPr lang="es-CO" sz="22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  <a:p>
                <a:pPr lvl="0" algn="ctr">
                  <a:lnSpc>
                    <a:spcPct val="125000"/>
                  </a:lnSpc>
                </a:pPr>
                <a:r>
                  <a:rPr lang="es-CO" sz="22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“lo tortuoso se hará </a:t>
                </a:r>
                <a:r>
                  <a:rPr lang="es-CO" sz="22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</a:rPr>
                  <a:t>recto </a:t>
                </a:r>
                <a:r>
                  <a:rPr lang="es-CO" sz="22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y las asperezas serán caminos </a:t>
                </a:r>
                <a:r>
                  <a:rPr lang="es-CO" sz="22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</a:rPr>
                  <a:t>llanos</a:t>
                </a:r>
                <a:r>
                  <a:rPr lang="es-CO" sz="22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”</a:t>
                </a:r>
              </a:p>
              <a:p>
                <a:pPr lvl="0" algn="ctr">
                  <a:lnSpc>
                    <a:spcPct val="125000"/>
                  </a:lnSpc>
                </a:pPr>
                <a:r>
                  <a:rPr lang="es-CO" sz="22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“perdonar a los demás, </a:t>
                </a:r>
                <a:r>
                  <a:rPr lang="es-CO" sz="2200" b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</a:rPr>
                  <a:t>setenta </a:t>
                </a:r>
                <a:r>
                  <a:rPr lang="es-CO" sz="22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veces </a:t>
                </a:r>
                <a:r>
                  <a:rPr lang="es-CO" sz="2200" b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</a:rPr>
                  <a:t>siete</a:t>
                </a:r>
                <a:r>
                  <a:rPr lang="es-CO" sz="22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”</a:t>
                </a:r>
                <a:endParaRPr lang="es-CO" sz="2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dobe Garamond Pro Bold" pitchFamily="18" charset="0"/>
                </a:endParaRPr>
              </a:p>
              <a:p>
                <a:pPr lvl="0" algn="ctr">
                  <a:lnSpc>
                    <a:spcPct val="125000"/>
                  </a:lnSpc>
                </a:pPr>
                <a:r>
                  <a:rPr lang="es-CO" sz="22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“en el </a:t>
                </a:r>
                <a:r>
                  <a:rPr lang="es-CO" sz="22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</a:rPr>
                  <a:t>sosiego </a:t>
                </a:r>
                <a:r>
                  <a:rPr lang="es-CO" sz="22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estará vuestra fuerza”, a números de Reynolds bajos</a:t>
                </a:r>
              </a:p>
              <a:p>
                <a:pPr lvl="0" algn="ctr">
                  <a:lnSpc>
                    <a:spcPct val="125000"/>
                  </a:lnSpc>
                </a:pPr>
                <a:r>
                  <a:rPr lang="es-CO" sz="22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“los </a:t>
                </a:r>
                <a:r>
                  <a:rPr lang="es-CO" sz="2200" b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</a:rPr>
                  <a:t>pecadores</a:t>
                </a:r>
                <a:r>
                  <a:rPr lang="es-CO" sz="22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,</a:t>
                </a:r>
                <a:r>
                  <a:rPr lang="es-CO" sz="2200" b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</a:rPr>
                  <a:t> </a:t>
                </a:r>
                <a:r>
                  <a:rPr lang="es-CO" sz="22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que aman la </a:t>
                </a:r>
                <a:r>
                  <a:rPr lang="es-CO" sz="2200" b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</a:rPr>
                  <a:t>violencia</a:t>
                </a:r>
                <a:r>
                  <a:rPr lang="es-CO" sz="22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,</a:t>
                </a:r>
                <a:r>
                  <a:rPr lang="es-CO" sz="2200" b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</a:rPr>
                  <a:t> </a:t>
                </a:r>
                <a:r>
                  <a:rPr lang="es-CO" sz="22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lamerán el </a:t>
                </a:r>
                <a:r>
                  <a:rPr lang="es-CO" sz="22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</a:rPr>
                  <a:t>polvo </a:t>
                </a:r>
                <a:r>
                  <a:rPr lang="es-CO" sz="22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como la </a:t>
                </a:r>
                <a:r>
                  <a:rPr lang="es-CO" sz="2200" b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</a:rPr>
                  <a:t>serpiente</a:t>
                </a:r>
                <a:r>
                  <a:rPr lang="es-CO" sz="22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”</a:t>
                </a:r>
              </a:p>
              <a:p>
                <a:pPr lvl="0" algn="ctr">
                  <a:lnSpc>
                    <a:spcPct val="125000"/>
                  </a:lnSpc>
                </a:pPr>
                <a:r>
                  <a:rPr lang="es-CO" sz="22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“</a:t>
                </a:r>
                <a:r>
                  <a:rPr lang="es-CO" sz="22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</a:rPr>
                  <a:t>espinas </a:t>
                </a:r>
                <a:r>
                  <a:rPr lang="es-CO" sz="22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y </a:t>
                </a:r>
                <a:r>
                  <a:rPr lang="es-CO" sz="22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</a:rPr>
                  <a:t>abrojos </a:t>
                </a:r>
                <a:r>
                  <a:rPr lang="es-CO" sz="22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te producirá el suelo”</a:t>
                </a:r>
              </a:p>
              <a:p>
                <a:pPr lvl="0" algn="ctr">
                  <a:lnSpc>
                    <a:spcPct val="125000"/>
                  </a:lnSpc>
                </a:pPr>
                <a:r>
                  <a:rPr lang="es-CO" sz="22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“el que no </a:t>
                </a:r>
                <a:r>
                  <a:rPr lang="es-CO" sz="22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</a:rPr>
                  <a:t>recoge</a:t>
                </a:r>
                <a:r>
                  <a:rPr lang="es-CO" sz="22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conmigo, </a:t>
                </a:r>
                <a:r>
                  <a:rPr lang="es-CO" sz="22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</a:rPr>
                  <a:t>desparrama</a:t>
                </a:r>
                <a:r>
                  <a:rPr lang="es-CO" sz="22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”</a:t>
                </a:r>
              </a:p>
              <a:p>
                <a:pPr lvl="0" algn="ctr">
                  <a:lnSpc>
                    <a:spcPct val="125000"/>
                  </a:lnSpc>
                </a:pPr>
                <a:r>
                  <a:rPr lang="es-CO" sz="2200" dirty="0" smtClean="0">
                    <a:solidFill>
                      <a:prstClr val="black"/>
                    </a:solidFill>
                  </a:rPr>
                  <a:t>“tan lejos como está el oriente del ocaso…”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s-CO" sz="22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s-CO" sz="22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e>
                    </m:rad>
                    <m:r>
                      <a:rPr lang="es-CO" sz="2200" b="0" i="0" smtClean="0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s-CO" sz="2200" b="0" i="0" smtClean="0">
                        <a:solidFill>
                          <a:prstClr val="black"/>
                        </a:solidFill>
                        <a:latin typeface="Cambria Math"/>
                      </a:rPr>
                      <m:t>vs</m:t>
                    </m:r>
                    <m:r>
                      <a:rPr lang="es-CO" sz="2200" b="0" i="0" smtClean="0">
                        <a:solidFill>
                          <a:prstClr val="black"/>
                        </a:solidFill>
                        <a:latin typeface="Cambria Math"/>
                      </a:rPr>
                      <m:t>. 2</m:t>
                    </m:r>
                  </m:oMath>
                </a14:m>
                <a:endParaRPr lang="es-CO" sz="2200" dirty="0">
                  <a:solidFill>
                    <a:prstClr val="black"/>
                  </a:solidFill>
                </a:endParaRPr>
              </a:p>
              <a:p>
                <a:pPr lvl="0" algn="ctr">
                  <a:lnSpc>
                    <a:spcPct val="125000"/>
                  </a:lnSpc>
                </a:pPr>
                <a:r>
                  <a:rPr lang="es-CO" sz="2200" dirty="0" smtClean="0">
                    <a:solidFill>
                      <a:prstClr val="black"/>
                    </a:solidFill>
                  </a:rPr>
                  <a:t>la</a:t>
                </a:r>
                <a:r>
                  <a:rPr lang="es-CO" sz="2200" dirty="0" smtClean="0">
                    <a:solidFill>
                      <a:prstClr val="black"/>
                    </a:solidFill>
                    <a:latin typeface="+mj-lt"/>
                  </a:rPr>
                  <a:t> unidad</a:t>
                </a:r>
                <a:r>
                  <a:rPr lang="es-CO" sz="2200" dirty="0" smtClean="0">
                    <a:solidFill>
                      <a:prstClr val="black"/>
                    </a:solidFill>
                    <a:latin typeface="Adobe Garamond Pro Bold" pitchFamily="18" charset="0"/>
                  </a:rPr>
                  <a:t> </a:t>
                </a:r>
                <a:r>
                  <a:rPr lang="es-CO" sz="2200" dirty="0" smtClean="0">
                    <a:solidFill>
                      <a:prstClr val="black"/>
                    </a:solidFill>
                  </a:rPr>
                  <a:t>se puede entender </a:t>
                </a:r>
                <a:r>
                  <a:rPr lang="es-CO" sz="2200" dirty="0" smtClean="0">
                    <a:solidFill>
                      <a:prstClr val="black"/>
                    </a:solidFill>
                    <a:latin typeface="+mj-lt"/>
                  </a:rPr>
                  <a:t>geométricamente</a:t>
                </a:r>
                <a:r>
                  <a:rPr lang="es-CO" sz="2200" dirty="0" smtClean="0">
                    <a:solidFill>
                      <a:prstClr val="black"/>
                    </a:solidFill>
                  </a:rPr>
                  <a:t>:</a:t>
                </a:r>
              </a:p>
              <a:p>
                <a:pPr lvl="0" algn="ctr">
                  <a:lnSpc>
                    <a:spcPct val="125000"/>
                  </a:lnSpc>
                </a:pPr>
                <a:r>
                  <a:rPr lang="es-CO" sz="2200" dirty="0" smtClean="0">
                    <a:solidFill>
                      <a:prstClr val="black"/>
                    </a:solidFill>
                  </a:rPr>
                  <a:t>el</a:t>
                </a:r>
                <a:r>
                  <a:rPr lang="es-CO" sz="2200" dirty="0" smtClean="0">
                    <a:solidFill>
                      <a:prstClr val="black"/>
                    </a:solidFill>
                    <a:latin typeface="+mj-lt"/>
                  </a:rPr>
                  <a:t> matrimonio</a:t>
                </a:r>
              </a:p>
              <a:p>
                <a:pPr lvl="0" algn="ctr">
                  <a:lnSpc>
                    <a:spcPct val="125000"/>
                  </a:lnSpc>
                </a:pPr>
                <a:r>
                  <a:rPr lang="es-CO" sz="2200" dirty="0" smtClean="0">
                    <a:solidFill>
                      <a:prstClr val="black"/>
                    </a:solidFill>
                  </a:rPr>
                  <a:t>la </a:t>
                </a:r>
                <a:r>
                  <a:rPr lang="es-CO" sz="2200" dirty="0" smtClean="0">
                    <a:solidFill>
                      <a:prstClr val="black"/>
                    </a:solidFill>
                    <a:latin typeface="+mj-lt"/>
                  </a:rPr>
                  <a:t>iglesia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371600"/>
                <a:ext cx="9144000" cy="4788811"/>
              </a:xfrm>
              <a:prstGeom prst="rect">
                <a:avLst/>
              </a:prstGeom>
              <a:blipFill rotWithShape="1">
                <a:blip r:embed="rId2"/>
                <a:stretch>
                  <a:fillRect b="-1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098" y="4924425"/>
            <a:ext cx="21345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0595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457200"/>
                <a:ext cx="8229600" cy="1066800"/>
              </a:xfrm>
            </p:spPr>
            <p:txBody>
              <a:bodyPr>
                <a:normAutofit/>
              </a:bodyPr>
              <a:lstStyle/>
              <a:p>
                <a:pPr/>
                <a:r>
                  <a:rPr lang="es-CO" sz="32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dobe Garamond Pro Bold" pitchFamily="18" charset="0"/>
                  </a:rPr>
                  <a:t>Conga hasta el </a:t>
                </a:r>
                <a:r>
                  <a:rPr lang="es-CO" sz="3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dobe Garamond Pro Bold" pitchFamily="18" charset="0"/>
                  </a:rPr>
                  <a:t>inﬁnito</a:t>
                </a:r>
                <a:r>
                  <a:rPr lang="es-CO" sz="32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dobe Garamond Pro Bold" pitchFamily="18" charset="0"/>
                  </a:rPr>
                  <a:t/>
                </a:r>
                <a:br>
                  <a:rPr lang="es-CO" sz="32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dobe Garamond Pro Bold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solidFill>
                            <a:prstClr val="black"/>
                          </a:solidFill>
                          <a:latin typeface="Cambria Math"/>
                        </a:rPr>
                        <m:t>0!=1, 0+0= </m:t>
                      </m:r>
                      <m:r>
                        <a:rPr lang="en-US" sz="16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∞, 1+1=1, </m:t>
                      </m:r>
                      <m:f>
                        <m:fPr>
                          <m:type m:val="lin"/>
                          <m:ctrlPr>
                            <a:rPr lang="en-US" sz="16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16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16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0</m:t>
                          </m:r>
                        </m:den>
                      </m:f>
                      <m:r>
                        <a:rPr lang="en-US" sz="160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= </m:t>
                      </m:r>
                      <m:r>
                        <a:rPr lang="en-US" sz="16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∞, </m:t>
                      </m:r>
                      <m:sSup>
                        <m:sSupPr>
                          <m:ctrlPr>
                            <a:rPr lang="en-US" sz="16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16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16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0</m:t>
                          </m:r>
                        </m:sup>
                      </m:sSup>
                      <m:r>
                        <a:rPr lang="en-US" sz="160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=1, 0 </m:t>
                      </m:r>
                      <m:r>
                        <a:rPr lang="en-US" sz="16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→ ∞</m:t>
                      </m:r>
                    </m:oMath>
                  </m:oMathPara>
                </a14:m>
                <a:endParaRPr lang="es-CO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dobe Garamond Pro Bold" pitchFamily="18" charset="0"/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457200"/>
                <a:ext cx="8229600" cy="1066800"/>
              </a:xfrm>
              <a:blipFill rotWithShape="1">
                <a:blip r:embed="rId2"/>
                <a:stretch>
                  <a:fillRect b="-41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1069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457200"/>
                <a:ext cx="8229600" cy="1066800"/>
              </a:xfrm>
            </p:spPr>
            <p:txBody>
              <a:bodyPr>
                <a:normAutofit/>
              </a:bodyPr>
              <a:lstStyle/>
              <a:p>
                <a:pPr/>
                <a:r>
                  <a:rPr lang="es-CO" sz="32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dobe Garamond Pro Bold" pitchFamily="18" charset="0"/>
                  </a:rPr>
                  <a:t>Conga hasta el </a:t>
                </a:r>
                <a:r>
                  <a:rPr lang="es-CO" sz="3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dobe Garamond Pro Bold" pitchFamily="18" charset="0"/>
                  </a:rPr>
                  <a:t>inﬁnito</a:t>
                </a:r>
                <a:r>
                  <a:rPr lang="es-CO" sz="32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dobe Garamond Pro Bold" pitchFamily="18" charset="0"/>
                  </a:rPr>
                  <a:t/>
                </a:r>
                <a:br>
                  <a:rPr lang="es-CO" sz="32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dobe Garamond Pro Bold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solidFill>
                            <a:prstClr val="black"/>
                          </a:solidFill>
                          <a:latin typeface="Cambria Math"/>
                        </a:rPr>
                        <m:t>0!=1, 0+0= </m:t>
                      </m:r>
                      <m:r>
                        <a:rPr lang="en-US" sz="16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∞, 1+1=1, </m:t>
                      </m:r>
                      <m:f>
                        <m:fPr>
                          <m:type m:val="lin"/>
                          <m:ctrlPr>
                            <a:rPr lang="en-US" sz="16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16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16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0</m:t>
                          </m:r>
                        </m:den>
                      </m:f>
                      <m:r>
                        <a:rPr lang="en-US" sz="160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= </m:t>
                      </m:r>
                      <m:r>
                        <a:rPr lang="en-US" sz="16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∞, </m:t>
                      </m:r>
                      <m:sSup>
                        <m:sSupPr>
                          <m:ctrlPr>
                            <a:rPr lang="en-US" sz="16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16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16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0</m:t>
                          </m:r>
                        </m:sup>
                      </m:sSup>
                      <m:r>
                        <a:rPr lang="en-US" sz="160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=1, 0 </m:t>
                      </m:r>
                      <m:r>
                        <a:rPr lang="en-US" sz="16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→ ∞</m:t>
                      </m:r>
                    </m:oMath>
                  </m:oMathPara>
                </a14:m>
                <a:endParaRPr lang="es-CO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dobe Garamond Pro Bold" pitchFamily="18" charset="0"/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457200"/>
                <a:ext cx="8229600" cy="1066800"/>
              </a:xfrm>
              <a:blipFill rotWithShape="1">
                <a:blip r:embed="rId2"/>
                <a:stretch>
                  <a:fillRect b="-41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1752600" y="1568707"/>
            <a:ext cx="5638800" cy="4832093"/>
            <a:chOff x="1790700" y="1904999"/>
            <a:chExt cx="5638800" cy="4832093"/>
          </a:xfrm>
        </p:grpSpPr>
        <p:sp>
          <p:nvSpPr>
            <p:cNvPr id="7" name="TextBox 6"/>
            <p:cNvSpPr txBox="1"/>
            <p:nvPr/>
          </p:nvSpPr>
          <p:spPr>
            <a:xfrm>
              <a:off x="1790700" y="1904999"/>
              <a:ext cx="2743200" cy="4832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700" dirty="0">
                  <a:latin typeface="+mj-lt"/>
                </a:rPr>
                <a:t>Esta es la conga</a:t>
              </a:r>
            </a:p>
            <a:p>
              <a:pPr algn="ctr"/>
              <a:r>
                <a:rPr lang="es-ES" sz="1700" dirty="0">
                  <a:latin typeface="+mj-lt"/>
                </a:rPr>
                <a:t>de los numeritos,</a:t>
              </a:r>
            </a:p>
            <a:p>
              <a:pPr algn="ctr"/>
              <a:r>
                <a:rPr lang="es-ES" sz="1700" dirty="0">
                  <a:latin typeface="+mj-lt"/>
                </a:rPr>
                <a:t>ven goza tu conga</a:t>
              </a:r>
            </a:p>
            <a:p>
              <a:pPr algn="ctr"/>
              <a:r>
                <a:rPr lang="es-ES" sz="1700" dirty="0">
                  <a:latin typeface="+mj-lt"/>
                </a:rPr>
                <a:t>hasta el inﬁnito</a:t>
              </a:r>
              <a:r>
                <a:rPr lang="es-ES" sz="1700" dirty="0" smtClean="0">
                  <a:latin typeface="+mj-lt"/>
                </a:rPr>
                <a:t>.</a:t>
              </a:r>
              <a:endParaRPr lang="es-ES" sz="1700" dirty="0">
                <a:latin typeface="+mj-lt"/>
              </a:endParaRPr>
            </a:p>
            <a:p>
              <a:pPr algn="ctr"/>
              <a:endParaRPr lang="es-ES" sz="1200" dirty="0"/>
            </a:p>
            <a:p>
              <a:pPr algn="ctr"/>
              <a:r>
                <a:rPr lang="es-ES" sz="1700" dirty="0"/>
                <a:t>El cero admirado</a:t>
              </a:r>
            </a:p>
            <a:p>
              <a:pPr algn="ctr"/>
              <a:r>
                <a:rPr lang="es-ES" sz="1700" dirty="0"/>
                <a:t>hace un unito,</a:t>
              </a:r>
            </a:p>
            <a:p>
              <a:pPr algn="ctr"/>
              <a:r>
                <a:rPr lang="es-ES" sz="1700" dirty="0"/>
                <a:t>y cero más cero</a:t>
              </a:r>
            </a:p>
            <a:p>
              <a:pPr algn="ctr"/>
              <a:r>
                <a:rPr lang="es-ES" sz="1700" dirty="0"/>
                <a:t>es el inﬁnito.</a:t>
              </a:r>
            </a:p>
            <a:p>
              <a:pPr algn="ctr"/>
              <a:endParaRPr lang="es-ES" sz="1200" dirty="0"/>
            </a:p>
            <a:p>
              <a:pPr algn="ctr"/>
              <a:r>
                <a:rPr lang="es-ES" sz="1700" dirty="0"/>
                <a:t>El uno más uno</a:t>
              </a:r>
            </a:p>
            <a:p>
              <a:pPr algn="ctr"/>
              <a:r>
                <a:rPr lang="es-ES" sz="1700" dirty="0"/>
                <a:t>unen un buen rito,</a:t>
              </a:r>
            </a:p>
            <a:p>
              <a:pPr algn="ctr"/>
              <a:r>
                <a:rPr lang="es-ES" sz="1700" dirty="0"/>
                <a:t>y el cero entre uno</a:t>
              </a:r>
            </a:p>
            <a:p>
              <a:pPr algn="ctr"/>
              <a:r>
                <a:rPr lang="es-ES" sz="1700" dirty="0"/>
                <a:t>da todo, todito.</a:t>
              </a:r>
            </a:p>
            <a:p>
              <a:pPr algn="ctr"/>
              <a:endParaRPr lang="es-ES" sz="1200" dirty="0"/>
            </a:p>
            <a:p>
              <a:pPr algn="ctr"/>
              <a:r>
                <a:rPr lang="es-ES" sz="1700" dirty="0"/>
                <a:t>El cero en potencia</a:t>
              </a:r>
            </a:p>
            <a:p>
              <a:pPr algn="ctr"/>
              <a:r>
                <a:rPr lang="es-ES" sz="1700" dirty="0"/>
                <a:t>logra el mismo hito,</a:t>
              </a:r>
            </a:p>
            <a:p>
              <a:pPr algn="ctr"/>
              <a:r>
                <a:rPr lang="es-ES" sz="1700" dirty="0"/>
                <a:t>y torsión de nada</a:t>
              </a:r>
            </a:p>
            <a:p>
              <a:pPr algn="ctr"/>
              <a:r>
                <a:rPr lang="es-ES" sz="1700" dirty="0"/>
                <a:t>llega al inﬁnito.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686300" y="1905000"/>
              <a:ext cx="2743200" cy="4832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700" dirty="0">
                  <a:latin typeface="+mj-lt"/>
                </a:rPr>
                <a:t>Esta es la conga</a:t>
              </a:r>
            </a:p>
            <a:p>
              <a:pPr algn="ctr"/>
              <a:r>
                <a:rPr lang="es-ES" sz="1700" dirty="0">
                  <a:latin typeface="+mj-lt"/>
                </a:rPr>
                <a:t>únete al trencito,</a:t>
              </a:r>
            </a:p>
            <a:p>
              <a:pPr algn="ctr"/>
              <a:r>
                <a:rPr lang="es-ES" sz="1700" dirty="0">
                  <a:latin typeface="+mj-lt"/>
                </a:rPr>
                <a:t>ven goza la conga</a:t>
              </a:r>
            </a:p>
            <a:p>
              <a:pPr algn="ctr"/>
              <a:r>
                <a:rPr lang="es-ES" sz="1700" dirty="0">
                  <a:latin typeface="+mj-lt"/>
                </a:rPr>
                <a:t>de tres numeritos</a:t>
              </a:r>
              <a:r>
                <a:rPr lang="es-ES" sz="1700" dirty="0" smtClean="0">
                  <a:latin typeface="+mj-lt"/>
                </a:rPr>
                <a:t>.</a:t>
              </a:r>
              <a:endParaRPr lang="es-ES" sz="1700" dirty="0">
                <a:latin typeface="+mj-lt"/>
              </a:endParaRPr>
            </a:p>
            <a:p>
              <a:pPr algn="ctr"/>
              <a:endParaRPr lang="es-ES" sz="1200" dirty="0"/>
            </a:p>
            <a:p>
              <a:pPr algn="ctr"/>
              <a:r>
                <a:rPr lang="es-ES" sz="1700" dirty="0"/>
                <a:t>El cero animado</a:t>
              </a:r>
            </a:p>
            <a:p>
              <a:pPr algn="ctr"/>
              <a:r>
                <a:rPr lang="es-ES" sz="1700" dirty="0"/>
                <a:t>es uno bonito,</a:t>
              </a:r>
            </a:p>
            <a:p>
              <a:pPr algn="ctr"/>
              <a:r>
                <a:rPr lang="es-ES" sz="1700" dirty="0"/>
                <a:t>y cero con cero</a:t>
              </a:r>
            </a:p>
            <a:p>
              <a:pPr algn="ctr"/>
              <a:r>
                <a:rPr lang="es-ES" sz="1700" dirty="0"/>
                <a:t>da todo, todito.</a:t>
              </a:r>
            </a:p>
            <a:p>
              <a:pPr algn="ctr"/>
              <a:endParaRPr lang="es-ES" sz="1200" dirty="0"/>
            </a:p>
            <a:p>
              <a:pPr algn="ctr"/>
              <a:r>
                <a:rPr lang="es-ES" sz="1700" dirty="0"/>
                <a:t>El uno con uno</a:t>
              </a:r>
            </a:p>
            <a:p>
              <a:pPr algn="ctr"/>
              <a:r>
                <a:rPr lang="es-ES" sz="1700" dirty="0"/>
                <a:t>oh verso unidito,</a:t>
              </a:r>
            </a:p>
            <a:p>
              <a:pPr algn="ctr"/>
              <a:r>
                <a:rPr lang="es-ES" sz="1700" dirty="0"/>
                <a:t>y círculo abajo</a:t>
              </a:r>
            </a:p>
            <a:p>
              <a:pPr algn="ctr"/>
              <a:r>
                <a:rPr lang="es-ES" sz="1700" dirty="0"/>
                <a:t>dota el inﬁnito.</a:t>
              </a:r>
            </a:p>
            <a:p>
              <a:pPr algn="ctr"/>
              <a:endParaRPr lang="es-ES" sz="1200" dirty="0"/>
            </a:p>
            <a:p>
              <a:pPr algn="ctr"/>
              <a:r>
                <a:rPr lang="es-ES" sz="1700" dirty="0"/>
                <a:t>El halito arriba</a:t>
              </a:r>
            </a:p>
            <a:p>
              <a:pPr algn="ctr"/>
              <a:r>
                <a:rPr lang="es-ES" sz="1700" dirty="0"/>
                <a:t>conﬁrma al santito,</a:t>
              </a:r>
            </a:p>
            <a:p>
              <a:pPr algn="ctr"/>
              <a:r>
                <a:rPr lang="es-ES" sz="1700" dirty="0"/>
                <a:t>y cero trenzado</a:t>
              </a:r>
            </a:p>
            <a:p>
              <a:pPr algn="ctr"/>
              <a:r>
                <a:rPr lang="es-ES" sz="1700" dirty="0"/>
                <a:t>es todo, todito.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71165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752600" y="733425"/>
            <a:ext cx="5638800" cy="5832366"/>
            <a:chOff x="1790700" y="1904999"/>
            <a:chExt cx="5638800" cy="5832366"/>
          </a:xfrm>
        </p:grpSpPr>
        <p:sp>
          <p:nvSpPr>
            <p:cNvPr id="3" name="TextBox 2"/>
            <p:cNvSpPr txBox="1"/>
            <p:nvPr/>
          </p:nvSpPr>
          <p:spPr>
            <a:xfrm>
              <a:off x="1790700" y="1904999"/>
              <a:ext cx="2743200" cy="58323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700" dirty="0">
                  <a:latin typeface="+mj-lt"/>
                </a:rPr>
                <a:t>Al cero es,</a:t>
              </a:r>
            </a:p>
            <a:p>
              <a:pPr algn="ctr"/>
              <a:r>
                <a:rPr lang="es-ES" sz="1700" dirty="0">
                  <a:latin typeface="+mj-lt"/>
                </a:rPr>
                <a:t>al uno ves,</a:t>
              </a:r>
            </a:p>
            <a:p>
              <a:pPr algn="ctr"/>
              <a:r>
                <a:rPr lang="es-ES" sz="1700" dirty="0">
                  <a:latin typeface="+mj-lt"/>
                </a:rPr>
                <a:t>y al inﬁnito. </a:t>
              </a:r>
            </a:p>
            <a:p>
              <a:pPr algn="ctr"/>
              <a:endParaRPr lang="es-ES" sz="1200" dirty="0"/>
            </a:p>
            <a:p>
              <a:pPr algn="ctr"/>
              <a:r>
                <a:rPr lang="es-ES" sz="1700" b="1" dirty="0">
                  <a:latin typeface="+mj-lt"/>
                </a:rPr>
                <a:t>El cero clave es</a:t>
              </a:r>
            </a:p>
            <a:p>
              <a:pPr algn="ctr"/>
              <a:r>
                <a:rPr lang="es-ES" sz="1700" dirty="0" smtClean="0"/>
                <a:t>llegas </a:t>
              </a:r>
              <a:r>
                <a:rPr lang="es-ES" sz="1700" dirty="0"/>
                <a:t>a poquito,</a:t>
              </a:r>
            </a:p>
            <a:p>
              <a:pPr algn="ctr"/>
              <a:r>
                <a:rPr lang="es-ES" sz="1700" b="1" dirty="0">
                  <a:latin typeface="+mj-lt"/>
                </a:rPr>
                <a:t>el cero da poder</a:t>
              </a:r>
            </a:p>
            <a:p>
              <a:pPr algn="ctr"/>
              <a:r>
                <a:rPr lang="es-ES" sz="1700" dirty="0"/>
                <a:t>vences todo mito,</a:t>
              </a:r>
            </a:p>
            <a:p>
              <a:pPr algn="ctr"/>
              <a:r>
                <a:rPr lang="es-ES" sz="1700" b="1" dirty="0">
                  <a:latin typeface="+mj-lt"/>
                </a:rPr>
                <a:t>el uno es como es</a:t>
              </a:r>
            </a:p>
            <a:p>
              <a:pPr algn="ctr"/>
              <a:r>
                <a:rPr lang="es-ES" sz="1700" dirty="0"/>
                <a:t>siempre unidito,</a:t>
              </a:r>
            </a:p>
            <a:p>
              <a:pPr algn="ctr"/>
              <a:r>
                <a:rPr lang="es-ES" sz="1700" b="1" dirty="0">
                  <a:latin typeface="+mj-lt"/>
                </a:rPr>
                <a:t>el uno sana bien</a:t>
              </a:r>
            </a:p>
            <a:p>
              <a:pPr algn="ctr"/>
              <a:r>
                <a:rPr lang="es-ES" sz="1700" dirty="0"/>
                <a:t>por ser inﬁnito.</a:t>
              </a:r>
            </a:p>
            <a:p>
              <a:pPr algn="ctr"/>
              <a:endParaRPr lang="es-ES" sz="1200" dirty="0"/>
            </a:p>
            <a:p>
              <a:pPr algn="ctr"/>
              <a:r>
                <a:rPr lang="es-ES" sz="1700" b="1" dirty="0">
                  <a:latin typeface="+mj-lt"/>
                </a:rPr>
                <a:t>El cero clave es</a:t>
              </a:r>
            </a:p>
            <a:p>
              <a:pPr algn="ctr"/>
              <a:r>
                <a:rPr lang="es-ES" sz="1700" dirty="0"/>
                <a:t>siempre abajito,</a:t>
              </a:r>
            </a:p>
            <a:p>
              <a:pPr algn="ctr"/>
              <a:r>
                <a:rPr lang="es-ES" sz="1700" b="1" dirty="0">
                  <a:latin typeface="+mj-lt"/>
                </a:rPr>
                <a:t>el cero da poder</a:t>
              </a:r>
            </a:p>
            <a:p>
              <a:pPr algn="ctr"/>
              <a:r>
                <a:rPr lang="es-ES" sz="1700" dirty="0"/>
                <a:t>logras tu nidito,</a:t>
              </a:r>
            </a:p>
            <a:p>
              <a:pPr algn="ctr"/>
              <a:r>
                <a:rPr lang="es-ES" sz="1700" b="1" dirty="0">
                  <a:latin typeface="+mj-lt"/>
                </a:rPr>
                <a:t>el uno es como es</a:t>
              </a:r>
            </a:p>
            <a:p>
              <a:pPr algn="ctr"/>
              <a:r>
                <a:rPr lang="es-ES" sz="1700" dirty="0"/>
                <a:t>más que angelito,</a:t>
              </a:r>
            </a:p>
            <a:p>
              <a:pPr algn="ctr"/>
              <a:r>
                <a:rPr lang="es-ES" sz="1700" dirty="0">
                  <a:latin typeface="+mj-lt"/>
                </a:rPr>
                <a:t>el uno sana bien</a:t>
              </a:r>
            </a:p>
            <a:p>
              <a:pPr algn="ctr"/>
              <a:r>
                <a:rPr lang="es-ES" sz="1700" dirty="0"/>
                <a:t>es todo, todito</a:t>
              </a:r>
              <a:r>
                <a:rPr lang="es-ES" sz="1700" dirty="0" smtClean="0"/>
                <a:t>.</a:t>
              </a:r>
            </a:p>
            <a:p>
              <a:pPr algn="ctr"/>
              <a:endParaRPr lang="es-ES" sz="1600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686300" y="1927745"/>
              <a:ext cx="2743200" cy="4555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700" dirty="0" smtClean="0">
                  <a:latin typeface="+mj-lt"/>
                </a:rPr>
                <a:t>Al </a:t>
              </a:r>
              <a:r>
                <a:rPr lang="es-ES" sz="1700" dirty="0">
                  <a:latin typeface="+mj-lt"/>
                </a:rPr>
                <a:t>cero es,</a:t>
              </a:r>
            </a:p>
            <a:p>
              <a:pPr algn="ctr"/>
              <a:r>
                <a:rPr lang="es-ES" sz="1700" dirty="0">
                  <a:latin typeface="+mj-lt"/>
                </a:rPr>
                <a:t>al uno ves,</a:t>
              </a:r>
            </a:p>
            <a:p>
              <a:pPr algn="ctr"/>
              <a:r>
                <a:rPr lang="es-ES" sz="1700" dirty="0">
                  <a:latin typeface="+mj-lt"/>
                </a:rPr>
                <a:t>y al inﬁnito.</a:t>
              </a:r>
            </a:p>
            <a:p>
              <a:pPr algn="ctr"/>
              <a:endParaRPr lang="es-ES" sz="1200" dirty="0">
                <a:latin typeface="+mj-lt"/>
              </a:endParaRPr>
            </a:p>
            <a:p>
              <a:pPr algn="ctr"/>
              <a:r>
                <a:rPr lang="es-ES" sz="1700" i="1" dirty="0" smtClean="0"/>
                <a:t>Puente de paz</a:t>
              </a:r>
              <a:endParaRPr lang="es-ES" sz="1700" i="1" dirty="0"/>
            </a:p>
            <a:p>
              <a:pPr algn="ctr"/>
              <a:endParaRPr lang="es-ES" sz="1200" dirty="0">
                <a:latin typeface="+mj-lt"/>
              </a:endParaRPr>
            </a:p>
            <a:p>
              <a:pPr algn="ctr"/>
              <a:r>
                <a:rPr lang="es-ES" sz="1700" dirty="0">
                  <a:latin typeface="+mj-lt"/>
                </a:rPr>
                <a:t>Al cero es,</a:t>
              </a:r>
            </a:p>
            <a:p>
              <a:pPr algn="ctr"/>
              <a:r>
                <a:rPr lang="es-ES" sz="1700" dirty="0">
                  <a:latin typeface="+mj-lt"/>
                </a:rPr>
                <a:t>al uno ves,</a:t>
              </a:r>
            </a:p>
            <a:p>
              <a:pPr algn="ctr"/>
              <a:r>
                <a:rPr lang="es-ES" sz="1700" dirty="0">
                  <a:latin typeface="+mj-lt"/>
                </a:rPr>
                <a:t>y al inﬁnito.</a:t>
              </a:r>
            </a:p>
            <a:p>
              <a:pPr algn="ctr"/>
              <a:endParaRPr lang="es-ES" sz="1200" dirty="0">
                <a:latin typeface="+mj-lt"/>
              </a:endParaRPr>
            </a:p>
            <a:p>
              <a:pPr algn="ctr"/>
              <a:r>
                <a:rPr lang="es-ES" sz="1700" i="1" dirty="0"/>
                <a:t>Otra vez...</a:t>
              </a:r>
            </a:p>
            <a:p>
              <a:pPr algn="ctr"/>
              <a:endParaRPr lang="es-ES" sz="1200" dirty="0">
                <a:latin typeface="+mj-lt"/>
              </a:endParaRPr>
            </a:p>
            <a:p>
              <a:pPr algn="ctr"/>
              <a:r>
                <a:rPr lang="es-ES" sz="1700" dirty="0">
                  <a:latin typeface="+mj-lt"/>
                </a:rPr>
                <a:t>Al cero es,</a:t>
              </a:r>
            </a:p>
            <a:p>
              <a:pPr algn="ctr"/>
              <a:r>
                <a:rPr lang="es-ES" sz="1700" dirty="0">
                  <a:latin typeface="+mj-lt"/>
                </a:rPr>
                <a:t>al uno ves,</a:t>
              </a:r>
            </a:p>
            <a:p>
              <a:pPr algn="ctr"/>
              <a:r>
                <a:rPr lang="es-ES" sz="1700" dirty="0">
                  <a:latin typeface="+mj-lt"/>
                </a:rPr>
                <a:t>y al inﬁnito.</a:t>
              </a:r>
            </a:p>
            <a:p>
              <a:pPr algn="ctr"/>
              <a:endParaRPr lang="es-ES" sz="1200" dirty="0">
                <a:latin typeface="+mj-lt"/>
              </a:endParaRPr>
            </a:p>
            <a:p>
              <a:pPr algn="ctr"/>
              <a:r>
                <a:rPr lang="es-ES" sz="1700" i="1" dirty="0"/>
                <a:t>¡Ay que rico!</a:t>
              </a:r>
            </a:p>
            <a:p>
              <a:pPr algn="ctr"/>
              <a:endParaRPr lang="es-ES" sz="1600" dirty="0">
                <a:latin typeface="+mj-lt"/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330" y="5309556"/>
            <a:ext cx="3312979" cy="77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372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1295400"/>
            <a:ext cx="29337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700" dirty="0">
                <a:latin typeface="+mj-lt"/>
              </a:rPr>
              <a:t>Seis, cero, nueve, mi canción</a:t>
            </a:r>
          </a:p>
          <a:p>
            <a:r>
              <a:rPr lang="es-ES" sz="1700" dirty="0">
                <a:latin typeface="+mj-lt"/>
              </a:rPr>
              <a:t>números que hablan del amor,</a:t>
            </a:r>
          </a:p>
          <a:p>
            <a:r>
              <a:rPr lang="es-ES" sz="1700" dirty="0">
                <a:latin typeface="+mj-lt"/>
              </a:rPr>
              <a:t>seis, cero, nueve, un pregón</a:t>
            </a:r>
          </a:p>
          <a:p>
            <a:r>
              <a:rPr lang="es-ES" sz="1700" dirty="0">
                <a:latin typeface="+mj-lt"/>
              </a:rPr>
              <a:t>símbolos para el corazón</a:t>
            </a:r>
            <a:r>
              <a:rPr lang="es-ES" sz="1700" dirty="0" smtClean="0">
                <a:latin typeface="+mj-lt"/>
              </a:rPr>
              <a:t>.</a:t>
            </a:r>
          </a:p>
          <a:p>
            <a:endParaRPr lang="en-US" sz="1200" dirty="0"/>
          </a:p>
          <a:p>
            <a:r>
              <a:rPr lang="es-ES" sz="1700" dirty="0"/>
              <a:t>De </a:t>
            </a:r>
            <a:r>
              <a:rPr lang="es-ES" sz="1700" dirty="0">
                <a:latin typeface="+mj-lt"/>
              </a:rPr>
              <a:t>seis</a:t>
            </a:r>
            <a:r>
              <a:rPr lang="es-ES" sz="1700" dirty="0"/>
              <a:t> en </a:t>
            </a:r>
            <a:r>
              <a:rPr lang="es-ES" sz="1700" dirty="0">
                <a:latin typeface="+mj-lt"/>
              </a:rPr>
              <a:t>seis</a:t>
            </a:r>
            <a:r>
              <a:rPr lang="es-ES" sz="1700" dirty="0"/>
              <a:t/>
            </a:r>
            <a:br>
              <a:rPr lang="es-ES" sz="1700" dirty="0"/>
            </a:br>
            <a:r>
              <a:rPr lang="es-ES" sz="1700" dirty="0"/>
              <a:t>con rotación adentro,</a:t>
            </a:r>
            <a:br>
              <a:rPr lang="es-ES" sz="1700" dirty="0"/>
            </a:br>
            <a:r>
              <a:rPr lang="es-ES" sz="1700" dirty="0"/>
              <a:t>de </a:t>
            </a:r>
            <a:r>
              <a:rPr lang="es-ES" sz="1700" dirty="0">
                <a:latin typeface="+mj-lt"/>
              </a:rPr>
              <a:t>seis</a:t>
            </a:r>
            <a:r>
              <a:rPr lang="es-ES" sz="1700" dirty="0"/>
              <a:t> en </a:t>
            </a:r>
            <a:r>
              <a:rPr lang="es-ES" sz="1700" dirty="0">
                <a:latin typeface="+mj-lt"/>
              </a:rPr>
              <a:t>seis</a:t>
            </a:r>
            <a:r>
              <a:rPr lang="es-ES" sz="1700" dirty="0"/>
              <a:t/>
            </a:r>
            <a:br>
              <a:rPr lang="es-ES" sz="1700" dirty="0"/>
            </a:br>
            <a:r>
              <a:rPr lang="es-ES" sz="1700" dirty="0"/>
              <a:t>me convertí en lamento</a:t>
            </a:r>
            <a:r>
              <a:rPr lang="es-ES" sz="1700" dirty="0" smtClean="0"/>
              <a:t>.</a:t>
            </a:r>
          </a:p>
          <a:p>
            <a:r>
              <a:rPr lang="es-ES" sz="1200" dirty="0"/>
              <a:t> </a:t>
            </a:r>
            <a:r>
              <a:rPr lang="es-ES" sz="1700" dirty="0" smtClean="0"/>
              <a:t/>
            </a:r>
            <a:br>
              <a:rPr lang="es-ES" sz="1700" dirty="0" smtClean="0"/>
            </a:br>
            <a:r>
              <a:rPr lang="es-ES" sz="1700" dirty="0" smtClean="0">
                <a:solidFill>
                  <a:prstClr val="black"/>
                </a:solidFill>
              </a:rPr>
              <a:t>De </a:t>
            </a:r>
            <a:r>
              <a:rPr lang="es-ES" sz="1700" dirty="0">
                <a:solidFill>
                  <a:prstClr val="black"/>
                </a:solidFill>
                <a:latin typeface="Adobe Garamond Pro Bold"/>
              </a:rPr>
              <a:t>seis</a:t>
            </a:r>
            <a:r>
              <a:rPr lang="es-ES" sz="1700" dirty="0">
                <a:solidFill>
                  <a:prstClr val="black"/>
                </a:solidFill>
              </a:rPr>
              <a:t> en </a:t>
            </a:r>
            <a:r>
              <a:rPr lang="es-ES" sz="1700" dirty="0">
                <a:solidFill>
                  <a:prstClr val="black"/>
                </a:solidFill>
                <a:latin typeface="Adobe Garamond Pro Bold"/>
              </a:rPr>
              <a:t>seis</a:t>
            </a:r>
            <a:r>
              <a:rPr lang="es-ES" sz="1700" dirty="0"/>
              <a:t/>
            </a:r>
            <a:br>
              <a:rPr lang="es-ES" sz="1700" dirty="0"/>
            </a:br>
            <a:r>
              <a:rPr lang="es-ES" sz="1700" dirty="0"/>
              <a:t>con sutiles razones,</a:t>
            </a:r>
            <a:br>
              <a:rPr lang="es-ES" sz="1700" dirty="0"/>
            </a:br>
            <a:r>
              <a:rPr lang="es-ES" sz="1700" dirty="0">
                <a:solidFill>
                  <a:prstClr val="black"/>
                </a:solidFill>
              </a:rPr>
              <a:t>de </a:t>
            </a:r>
            <a:r>
              <a:rPr lang="es-ES" sz="1700" dirty="0">
                <a:solidFill>
                  <a:prstClr val="black"/>
                </a:solidFill>
                <a:latin typeface="Adobe Garamond Pro Bold"/>
              </a:rPr>
              <a:t>seis</a:t>
            </a:r>
            <a:r>
              <a:rPr lang="es-ES" sz="1700" dirty="0">
                <a:solidFill>
                  <a:prstClr val="black"/>
                </a:solidFill>
              </a:rPr>
              <a:t> en </a:t>
            </a:r>
            <a:r>
              <a:rPr lang="es-ES" sz="1700" dirty="0">
                <a:solidFill>
                  <a:prstClr val="black"/>
                </a:solidFill>
                <a:latin typeface="Adobe Garamond Pro Bold"/>
              </a:rPr>
              <a:t>seis</a:t>
            </a:r>
            <a:r>
              <a:rPr lang="es-ES" sz="1700" dirty="0"/>
              <a:t/>
            </a:r>
            <a:br>
              <a:rPr lang="es-ES" sz="1700" dirty="0"/>
            </a:br>
            <a:r>
              <a:rPr lang="es-ES" sz="1700" dirty="0"/>
              <a:t>en egoístas divisiones</a:t>
            </a:r>
            <a:r>
              <a:rPr lang="es-ES" sz="1700" dirty="0" smtClean="0"/>
              <a:t>.</a:t>
            </a:r>
          </a:p>
          <a:p>
            <a:r>
              <a:rPr lang="es-ES" sz="1200" dirty="0"/>
              <a:t/>
            </a:r>
            <a:br>
              <a:rPr lang="es-ES" sz="1200" dirty="0"/>
            </a:br>
            <a:r>
              <a:rPr lang="es-ES" sz="1700" dirty="0" smtClean="0">
                <a:solidFill>
                  <a:prstClr val="black"/>
                </a:solidFill>
              </a:rPr>
              <a:t>De </a:t>
            </a:r>
            <a:r>
              <a:rPr lang="es-ES" sz="1700" dirty="0">
                <a:solidFill>
                  <a:prstClr val="black"/>
                </a:solidFill>
                <a:latin typeface="Adobe Garamond Pro Bold"/>
              </a:rPr>
              <a:t>seis</a:t>
            </a:r>
            <a:r>
              <a:rPr lang="es-ES" sz="1700" dirty="0">
                <a:solidFill>
                  <a:prstClr val="black"/>
                </a:solidFill>
              </a:rPr>
              <a:t> en </a:t>
            </a:r>
            <a:r>
              <a:rPr lang="es-ES" sz="1700" dirty="0">
                <a:solidFill>
                  <a:prstClr val="black"/>
                </a:solidFill>
                <a:latin typeface="Adobe Garamond Pro Bold"/>
              </a:rPr>
              <a:t>seis</a:t>
            </a:r>
            <a:r>
              <a:rPr lang="es-ES" sz="1700" dirty="0"/>
              <a:t/>
            </a:r>
            <a:br>
              <a:rPr lang="es-ES" sz="1700" dirty="0"/>
            </a:br>
            <a:r>
              <a:rPr lang="es-ES" sz="1700" dirty="0"/>
              <a:t>creyendo ser gran cosa,</a:t>
            </a:r>
            <a:br>
              <a:rPr lang="es-ES" sz="1700" dirty="0"/>
            </a:br>
            <a:r>
              <a:rPr lang="es-ES" sz="1700" dirty="0">
                <a:solidFill>
                  <a:prstClr val="black"/>
                </a:solidFill>
              </a:rPr>
              <a:t>de </a:t>
            </a:r>
            <a:r>
              <a:rPr lang="es-ES" sz="1700" dirty="0">
                <a:solidFill>
                  <a:prstClr val="black"/>
                </a:solidFill>
                <a:latin typeface="Adobe Garamond Pro Bold"/>
              </a:rPr>
              <a:t>seis</a:t>
            </a:r>
            <a:r>
              <a:rPr lang="es-ES" sz="1700" dirty="0">
                <a:solidFill>
                  <a:prstClr val="black"/>
                </a:solidFill>
              </a:rPr>
              <a:t> en </a:t>
            </a:r>
            <a:r>
              <a:rPr lang="es-ES" sz="1700" dirty="0">
                <a:solidFill>
                  <a:prstClr val="black"/>
                </a:solidFill>
                <a:latin typeface="Adobe Garamond Pro Bold"/>
              </a:rPr>
              <a:t>seis</a:t>
            </a:r>
            <a:r>
              <a:rPr lang="es-ES" sz="1700" dirty="0"/>
              <a:t/>
            </a:r>
            <a:br>
              <a:rPr lang="es-ES" sz="1700" dirty="0"/>
            </a:br>
            <a:r>
              <a:rPr lang="es-ES" sz="1700" dirty="0"/>
              <a:t>sólo espina de la rosa.</a:t>
            </a:r>
            <a:endParaRPr lang="en-US" sz="1700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609600"/>
            <a:ext cx="8229600" cy="57150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609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00600" y="1295400"/>
            <a:ext cx="2933700" cy="4909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700" b="1" dirty="0"/>
              <a:t>Seis, cero, nueve, mi canción</a:t>
            </a:r>
            <a:br>
              <a:rPr lang="es-ES" sz="1700" b="1" dirty="0"/>
            </a:br>
            <a:r>
              <a:rPr lang="es-ES" sz="1700" b="1" dirty="0"/>
              <a:t>números que hablan del amor,</a:t>
            </a:r>
            <a:br>
              <a:rPr lang="es-ES" sz="1700" b="1" dirty="0"/>
            </a:br>
            <a:r>
              <a:rPr lang="es-ES" sz="1700" b="1" dirty="0"/>
              <a:t>seis, cero, nueve, un pregón</a:t>
            </a:r>
            <a:br>
              <a:rPr lang="es-ES" sz="1700" b="1" dirty="0"/>
            </a:br>
            <a:r>
              <a:rPr lang="es-ES" sz="1700" b="1" dirty="0"/>
              <a:t>símbolos para el corazón</a:t>
            </a:r>
            <a:r>
              <a:rPr lang="es-ES" sz="1700" b="1" dirty="0" smtClean="0"/>
              <a:t>.</a:t>
            </a:r>
          </a:p>
          <a:p>
            <a:endParaRPr lang="en-US" sz="1200" dirty="0"/>
          </a:p>
          <a:p>
            <a:r>
              <a:rPr lang="es-ES" sz="1700" dirty="0"/>
              <a:t>Del </a:t>
            </a:r>
            <a:r>
              <a:rPr lang="es-ES" sz="1700" dirty="0">
                <a:latin typeface="+mj-lt"/>
              </a:rPr>
              <a:t>seis</a:t>
            </a:r>
            <a:r>
              <a:rPr lang="es-ES" sz="1700" dirty="0"/>
              <a:t> al </a:t>
            </a:r>
            <a:r>
              <a:rPr lang="es-ES" sz="1700" dirty="0">
                <a:latin typeface="+mj-lt"/>
              </a:rPr>
              <a:t>cero</a:t>
            </a:r>
            <a:r>
              <a:rPr lang="es-ES" sz="1700" dirty="0"/>
              <a:t/>
            </a:r>
            <a:br>
              <a:rPr lang="es-ES" sz="1700" dirty="0"/>
            </a:br>
            <a:r>
              <a:rPr lang="es-ES" sz="1700" dirty="0"/>
              <a:t>le bajé velocidad,</a:t>
            </a:r>
            <a:br>
              <a:rPr lang="es-ES" sz="1700" dirty="0"/>
            </a:br>
            <a:r>
              <a:rPr lang="es-ES" sz="1700" dirty="0"/>
              <a:t>del </a:t>
            </a:r>
            <a:r>
              <a:rPr lang="es-ES" sz="1700" dirty="0">
                <a:latin typeface="+mj-lt"/>
              </a:rPr>
              <a:t>seis</a:t>
            </a:r>
            <a:r>
              <a:rPr lang="es-ES" sz="1700" dirty="0"/>
              <a:t> al </a:t>
            </a:r>
            <a:r>
              <a:rPr lang="es-ES" sz="1700" dirty="0" smtClean="0">
                <a:latin typeface="+mj-lt"/>
              </a:rPr>
              <a:t>cero</a:t>
            </a:r>
            <a:r>
              <a:rPr lang="es-ES" sz="1700" dirty="0"/>
              <a:t/>
            </a:r>
            <a:br>
              <a:rPr lang="es-ES" sz="1700" dirty="0"/>
            </a:br>
            <a:r>
              <a:rPr lang="es-ES" sz="1700" dirty="0"/>
              <a:t>ya no fue tempestad</a:t>
            </a:r>
            <a:r>
              <a:rPr lang="es-ES" sz="1700" dirty="0" smtClean="0"/>
              <a:t>.</a:t>
            </a:r>
          </a:p>
          <a:p>
            <a:r>
              <a:rPr lang="es-ES" sz="1200" dirty="0"/>
              <a:t> </a:t>
            </a:r>
            <a:r>
              <a:rPr lang="es-ES" sz="1700" dirty="0"/>
              <a:t/>
            </a:r>
            <a:br>
              <a:rPr lang="es-ES" sz="1700" dirty="0"/>
            </a:br>
            <a:r>
              <a:rPr lang="es-ES" sz="1700" dirty="0">
                <a:solidFill>
                  <a:prstClr val="black"/>
                </a:solidFill>
              </a:rPr>
              <a:t>Del </a:t>
            </a:r>
            <a:r>
              <a:rPr lang="es-ES" sz="1700" dirty="0">
                <a:solidFill>
                  <a:prstClr val="black"/>
                </a:solidFill>
                <a:latin typeface="Adobe Garamond Pro Bold"/>
              </a:rPr>
              <a:t>seis</a:t>
            </a:r>
            <a:r>
              <a:rPr lang="es-ES" sz="1700" dirty="0">
                <a:solidFill>
                  <a:prstClr val="black"/>
                </a:solidFill>
              </a:rPr>
              <a:t> al </a:t>
            </a:r>
            <a:r>
              <a:rPr lang="es-ES" sz="1700" dirty="0">
                <a:solidFill>
                  <a:prstClr val="black"/>
                </a:solidFill>
                <a:latin typeface="Adobe Garamond Pro Bold"/>
              </a:rPr>
              <a:t>cero</a:t>
            </a:r>
            <a:r>
              <a:rPr lang="es-ES" sz="1700" dirty="0"/>
              <a:t/>
            </a:r>
            <a:br>
              <a:rPr lang="es-ES" sz="1700" dirty="0"/>
            </a:br>
            <a:r>
              <a:rPr lang="es-ES" sz="1700" dirty="0"/>
              <a:t>recibí el perdón,</a:t>
            </a:r>
            <a:br>
              <a:rPr lang="es-ES" sz="1700" dirty="0"/>
            </a:br>
            <a:r>
              <a:rPr lang="es-ES" sz="1700" dirty="0">
                <a:solidFill>
                  <a:prstClr val="black"/>
                </a:solidFill>
              </a:rPr>
              <a:t>del </a:t>
            </a:r>
            <a:r>
              <a:rPr lang="es-ES" sz="1700" dirty="0">
                <a:solidFill>
                  <a:prstClr val="black"/>
                </a:solidFill>
                <a:latin typeface="Adobe Garamond Pro Bold"/>
              </a:rPr>
              <a:t>seis</a:t>
            </a:r>
            <a:r>
              <a:rPr lang="es-ES" sz="1700" dirty="0">
                <a:solidFill>
                  <a:prstClr val="black"/>
                </a:solidFill>
              </a:rPr>
              <a:t> al </a:t>
            </a:r>
            <a:r>
              <a:rPr lang="es-ES" sz="1700" dirty="0">
                <a:solidFill>
                  <a:prstClr val="black"/>
                </a:solidFill>
                <a:latin typeface="Adobe Garamond Pro Bold"/>
              </a:rPr>
              <a:t>cero</a:t>
            </a:r>
            <a:r>
              <a:rPr lang="es-ES" sz="1700" dirty="0"/>
              <a:t/>
            </a:r>
            <a:br>
              <a:rPr lang="es-ES" sz="1700" dirty="0"/>
            </a:br>
            <a:r>
              <a:rPr lang="es-ES" sz="1700" dirty="0"/>
              <a:t>escuché la voz</a:t>
            </a:r>
            <a:r>
              <a:rPr lang="es-ES" sz="1700" dirty="0" smtClean="0"/>
              <a:t>.</a:t>
            </a:r>
          </a:p>
          <a:p>
            <a:r>
              <a:rPr lang="es-ES" sz="1200" dirty="0"/>
              <a:t> </a:t>
            </a:r>
            <a:r>
              <a:rPr lang="es-ES" sz="1200" dirty="0" smtClean="0"/>
              <a:t> </a:t>
            </a:r>
            <a:r>
              <a:rPr lang="es-ES" sz="1700" dirty="0"/>
              <a:t/>
            </a:r>
            <a:br>
              <a:rPr lang="es-ES" sz="1700" dirty="0"/>
            </a:br>
            <a:r>
              <a:rPr lang="es-ES" sz="1700" dirty="0">
                <a:solidFill>
                  <a:prstClr val="black"/>
                </a:solidFill>
              </a:rPr>
              <a:t>Del </a:t>
            </a:r>
            <a:r>
              <a:rPr lang="es-ES" sz="1700" dirty="0">
                <a:solidFill>
                  <a:prstClr val="black"/>
                </a:solidFill>
                <a:latin typeface="Adobe Garamond Pro Bold"/>
              </a:rPr>
              <a:t>seis</a:t>
            </a:r>
            <a:r>
              <a:rPr lang="es-ES" sz="1700" dirty="0">
                <a:solidFill>
                  <a:prstClr val="black"/>
                </a:solidFill>
              </a:rPr>
              <a:t> al </a:t>
            </a:r>
            <a:r>
              <a:rPr lang="es-ES" sz="1700" dirty="0">
                <a:solidFill>
                  <a:prstClr val="black"/>
                </a:solidFill>
                <a:latin typeface="Adobe Garamond Pro Bold"/>
              </a:rPr>
              <a:t>cero</a:t>
            </a:r>
            <a:r>
              <a:rPr lang="es-ES" sz="1700" dirty="0"/>
              <a:t/>
            </a:r>
            <a:br>
              <a:rPr lang="es-ES" sz="1700" dirty="0"/>
            </a:br>
            <a:r>
              <a:rPr lang="es-ES" sz="1700" dirty="0"/>
              <a:t>supe de la paz,</a:t>
            </a:r>
            <a:br>
              <a:rPr lang="es-ES" sz="1700" dirty="0"/>
            </a:br>
            <a:r>
              <a:rPr lang="es-ES" sz="1700" dirty="0">
                <a:solidFill>
                  <a:prstClr val="black"/>
                </a:solidFill>
              </a:rPr>
              <a:t>del </a:t>
            </a:r>
            <a:r>
              <a:rPr lang="es-ES" sz="1700" dirty="0">
                <a:solidFill>
                  <a:prstClr val="black"/>
                </a:solidFill>
                <a:latin typeface="Adobe Garamond Pro Bold"/>
              </a:rPr>
              <a:t>seis</a:t>
            </a:r>
            <a:r>
              <a:rPr lang="es-ES" sz="1700" dirty="0">
                <a:solidFill>
                  <a:prstClr val="black"/>
                </a:solidFill>
              </a:rPr>
              <a:t> al </a:t>
            </a:r>
            <a:r>
              <a:rPr lang="es-ES" sz="1700" dirty="0">
                <a:solidFill>
                  <a:prstClr val="black"/>
                </a:solidFill>
                <a:latin typeface="Adobe Garamond Pro Bold"/>
              </a:rPr>
              <a:t>cero</a:t>
            </a:r>
            <a:r>
              <a:rPr lang="es-ES" sz="1700" dirty="0"/>
              <a:t/>
            </a:r>
            <a:br>
              <a:rPr lang="es-ES" sz="1700" dirty="0"/>
            </a:br>
            <a:r>
              <a:rPr lang="es-ES" sz="1700" dirty="0"/>
              <a:t>se fue la soledad.</a:t>
            </a: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278938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1039713"/>
            <a:ext cx="29337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700" b="1" dirty="0"/>
              <a:t>Seis, cero, nueve, mi canción</a:t>
            </a:r>
            <a:br>
              <a:rPr lang="es-ES" sz="1700" b="1" dirty="0"/>
            </a:br>
            <a:r>
              <a:rPr lang="es-ES" sz="1700" b="1" dirty="0"/>
              <a:t>números que hablan del amor,</a:t>
            </a:r>
            <a:br>
              <a:rPr lang="es-ES" sz="1700" b="1" dirty="0"/>
            </a:br>
            <a:r>
              <a:rPr lang="es-ES" sz="1700" b="1" dirty="0"/>
              <a:t>seis, cero, nueve, un pregón</a:t>
            </a:r>
            <a:br>
              <a:rPr lang="es-ES" sz="1700" b="1" dirty="0"/>
            </a:br>
            <a:r>
              <a:rPr lang="es-ES" sz="1700" b="1" dirty="0"/>
              <a:t>símbolos para el corazón</a:t>
            </a:r>
            <a:r>
              <a:rPr lang="es-ES" sz="1700" b="1" dirty="0" smtClean="0"/>
              <a:t>.</a:t>
            </a:r>
          </a:p>
          <a:p>
            <a:endParaRPr lang="en-US" sz="1200" dirty="0"/>
          </a:p>
          <a:p>
            <a:r>
              <a:rPr lang="es-ES" sz="1700" dirty="0"/>
              <a:t>Del </a:t>
            </a:r>
            <a:r>
              <a:rPr lang="es-ES" sz="1700" dirty="0">
                <a:latin typeface="+mj-lt"/>
              </a:rPr>
              <a:t>cero</a:t>
            </a:r>
            <a:r>
              <a:rPr lang="es-ES" sz="1700" dirty="0"/>
              <a:t> al </a:t>
            </a:r>
            <a:r>
              <a:rPr lang="es-ES" sz="1700" dirty="0">
                <a:latin typeface="+mj-lt"/>
              </a:rPr>
              <a:t>nueve</a:t>
            </a:r>
            <a:r>
              <a:rPr lang="es-ES" sz="1700" dirty="0"/>
              <a:t/>
            </a:r>
            <a:br>
              <a:rPr lang="es-ES" sz="1700" dirty="0"/>
            </a:br>
            <a:r>
              <a:rPr lang="es-ES" sz="1700" dirty="0"/>
              <a:t>se volteó el espiral,</a:t>
            </a:r>
            <a:br>
              <a:rPr lang="es-ES" sz="1700" dirty="0"/>
            </a:br>
            <a:r>
              <a:rPr lang="es-ES" sz="1700" dirty="0"/>
              <a:t>del </a:t>
            </a:r>
            <a:r>
              <a:rPr lang="es-ES" sz="1700" dirty="0">
                <a:latin typeface="+mj-lt"/>
              </a:rPr>
              <a:t>cero</a:t>
            </a:r>
            <a:r>
              <a:rPr lang="es-ES" sz="1700" dirty="0"/>
              <a:t> al </a:t>
            </a:r>
            <a:r>
              <a:rPr lang="es-ES" sz="1700" dirty="0">
                <a:latin typeface="+mj-lt"/>
              </a:rPr>
              <a:t>nueve</a:t>
            </a:r>
            <a:r>
              <a:rPr lang="es-ES" sz="1700" dirty="0"/>
              <a:t/>
            </a:r>
            <a:br>
              <a:rPr lang="es-ES" sz="1700" dirty="0"/>
            </a:br>
            <a:r>
              <a:rPr lang="es-ES" sz="1700" dirty="0"/>
              <a:t>me atreví a amar.</a:t>
            </a:r>
            <a:br>
              <a:rPr lang="es-ES" sz="1700" dirty="0"/>
            </a:br>
            <a:r>
              <a:rPr lang="es-ES" sz="1200" dirty="0" smtClean="0"/>
              <a:t>  </a:t>
            </a:r>
            <a:r>
              <a:rPr lang="es-ES" sz="1700" dirty="0"/>
              <a:t/>
            </a:r>
            <a:br>
              <a:rPr lang="es-ES" sz="1700" dirty="0"/>
            </a:br>
            <a:r>
              <a:rPr lang="es-ES" sz="1700" dirty="0">
                <a:solidFill>
                  <a:prstClr val="black"/>
                </a:solidFill>
              </a:rPr>
              <a:t>Del </a:t>
            </a:r>
            <a:r>
              <a:rPr lang="es-ES" sz="1700" dirty="0">
                <a:solidFill>
                  <a:prstClr val="black"/>
                </a:solidFill>
                <a:latin typeface="Adobe Garamond Pro Bold"/>
              </a:rPr>
              <a:t>cero</a:t>
            </a:r>
            <a:r>
              <a:rPr lang="es-ES" sz="1700" dirty="0">
                <a:solidFill>
                  <a:prstClr val="black"/>
                </a:solidFill>
              </a:rPr>
              <a:t> al </a:t>
            </a:r>
            <a:r>
              <a:rPr lang="es-ES" sz="1700" dirty="0">
                <a:solidFill>
                  <a:prstClr val="black"/>
                </a:solidFill>
                <a:latin typeface="Adobe Garamond Pro Bold"/>
              </a:rPr>
              <a:t>nueve</a:t>
            </a:r>
            <a:r>
              <a:rPr lang="es-ES" sz="1700" dirty="0"/>
              <a:t/>
            </a:r>
            <a:br>
              <a:rPr lang="es-ES" sz="1700" dirty="0"/>
            </a:br>
            <a:r>
              <a:rPr lang="es-ES" sz="1700" dirty="0"/>
              <a:t>intenté oración,</a:t>
            </a:r>
            <a:br>
              <a:rPr lang="es-ES" sz="1700" dirty="0"/>
            </a:br>
            <a:r>
              <a:rPr lang="es-ES" sz="1700" dirty="0">
                <a:solidFill>
                  <a:prstClr val="black"/>
                </a:solidFill>
              </a:rPr>
              <a:t>del </a:t>
            </a:r>
            <a:r>
              <a:rPr lang="es-ES" sz="1700" dirty="0">
                <a:solidFill>
                  <a:prstClr val="black"/>
                </a:solidFill>
                <a:latin typeface="Adobe Garamond Pro Bold"/>
              </a:rPr>
              <a:t>cero</a:t>
            </a:r>
            <a:r>
              <a:rPr lang="es-ES" sz="1700" dirty="0">
                <a:solidFill>
                  <a:prstClr val="black"/>
                </a:solidFill>
              </a:rPr>
              <a:t> al </a:t>
            </a:r>
            <a:r>
              <a:rPr lang="es-ES" sz="1700" dirty="0">
                <a:solidFill>
                  <a:prstClr val="black"/>
                </a:solidFill>
                <a:latin typeface="Adobe Garamond Pro Bold"/>
              </a:rPr>
              <a:t>nueve</a:t>
            </a:r>
            <a:r>
              <a:rPr lang="es-ES" sz="1700" dirty="0"/>
              <a:t/>
            </a:r>
            <a:br>
              <a:rPr lang="es-ES" sz="1700" dirty="0"/>
            </a:br>
            <a:r>
              <a:rPr lang="es-ES" sz="1700" dirty="0"/>
              <a:t>quise ser reparador.</a:t>
            </a:r>
            <a:br>
              <a:rPr lang="es-ES" sz="1700" dirty="0"/>
            </a:br>
            <a:r>
              <a:rPr lang="es-ES" sz="1200" dirty="0" smtClean="0"/>
              <a:t>  </a:t>
            </a:r>
            <a:r>
              <a:rPr lang="es-ES" sz="1700" dirty="0"/>
              <a:t/>
            </a:r>
            <a:br>
              <a:rPr lang="es-ES" sz="1700" dirty="0"/>
            </a:br>
            <a:r>
              <a:rPr lang="es-ES" sz="1700" dirty="0">
                <a:solidFill>
                  <a:prstClr val="black"/>
                </a:solidFill>
              </a:rPr>
              <a:t>Del </a:t>
            </a:r>
            <a:r>
              <a:rPr lang="es-ES" sz="1700" dirty="0">
                <a:solidFill>
                  <a:prstClr val="black"/>
                </a:solidFill>
                <a:latin typeface="Adobe Garamond Pro Bold"/>
              </a:rPr>
              <a:t>cero</a:t>
            </a:r>
            <a:r>
              <a:rPr lang="es-ES" sz="1700" dirty="0">
                <a:solidFill>
                  <a:prstClr val="black"/>
                </a:solidFill>
              </a:rPr>
              <a:t> al </a:t>
            </a:r>
            <a:r>
              <a:rPr lang="es-ES" sz="1700" dirty="0">
                <a:solidFill>
                  <a:prstClr val="black"/>
                </a:solidFill>
                <a:latin typeface="Adobe Garamond Pro Bold"/>
              </a:rPr>
              <a:t>nueve</a:t>
            </a:r>
            <a:r>
              <a:rPr lang="es-ES" sz="1700" dirty="0"/>
              <a:t/>
            </a:r>
            <a:br>
              <a:rPr lang="es-ES" sz="1700" dirty="0"/>
            </a:br>
            <a:r>
              <a:rPr lang="es-ES" sz="1700" dirty="0"/>
              <a:t>el inﬁnito fluyó,</a:t>
            </a:r>
            <a:br>
              <a:rPr lang="es-ES" sz="1700" dirty="0"/>
            </a:br>
            <a:r>
              <a:rPr lang="es-ES" sz="1700" dirty="0">
                <a:solidFill>
                  <a:prstClr val="black"/>
                </a:solidFill>
              </a:rPr>
              <a:t>del </a:t>
            </a:r>
            <a:r>
              <a:rPr lang="es-ES" sz="1700" dirty="0">
                <a:solidFill>
                  <a:prstClr val="black"/>
                </a:solidFill>
                <a:latin typeface="Adobe Garamond Pro Bold"/>
              </a:rPr>
              <a:t>cero</a:t>
            </a:r>
            <a:r>
              <a:rPr lang="es-ES" sz="1700" dirty="0">
                <a:solidFill>
                  <a:prstClr val="black"/>
                </a:solidFill>
              </a:rPr>
              <a:t> al </a:t>
            </a:r>
            <a:r>
              <a:rPr lang="es-ES" sz="1700" dirty="0">
                <a:solidFill>
                  <a:prstClr val="black"/>
                </a:solidFill>
                <a:latin typeface="Adobe Garamond Pro Bold"/>
              </a:rPr>
              <a:t>nueve</a:t>
            </a:r>
            <a:r>
              <a:rPr lang="es-ES" sz="1700" dirty="0"/>
              <a:t/>
            </a:r>
            <a:br>
              <a:rPr lang="es-ES" sz="1700" dirty="0"/>
            </a:br>
            <a:r>
              <a:rPr lang="es-ES" sz="1700" dirty="0"/>
              <a:t>a veces no fui yo.</a:t>
            </a:r>
            <a:endParaRPr lang="en-US" sz="1700" dirty="0"/>
          </a:p>
        </p:txBody>
      </p:sp>
      <p:sp>
        <p:nvSpPr>
          <p:cNvPr id="4" name="TextBox 3"/>
          <p:cNvSpPr txBox="1"/>
          <p:nvPr/>
        </p:nvSpPr>
        <p:spPr>
          <a:xfrm>
            <a:off x="4800600" y="1039713"/>
            <a:ext cx="29337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700" b="1" dirty="0"/>
              <a:t>Seis, cero, nueve, mi canción</a:t>
            </a:r>
            <a:br>
              <a:rPr lang="es-ES" sz="1700" b="1" dirty="0"/>
            </a:br>
            <a:r>
              <a:rPr lang="es-ES" sz="1700" b="1" dirty="0"/>
              <a:t>números que hablan del amor,</a:t>
            </a:r>
            <a:br>
              <a:rPr lang="es-ES" sz="1700" b="1" dirty="0"/>
            </a:br>
            <a:r>
              <a:rPr lang="es-ES" sz="1700" b="1" dirty="0"/>
              <a:t>seis, cero, nueve, un pregón</a:t>
            </a:r>
            <a:br>
              <a:rPr lang="es-ES" sz="1700" b="1" dirty="0"/>
            </a:br>
            <a:r>
              <a:rPr lang="es-ES" sz="1700" b="1" dirty="0"/>
              <a:t>símbolos para el corazón</a:t>
            </a:r>
            <a:r>
              <a:rPr lang="es-ES" sz="1700" b="1" dirty="0" smtClean="0"/>
              <a:t>.</a:t>
            </a:r>
          </a:p>
          <a:p>
            <a:endParaRPr lang="en-US" sz="1200" dirty="0"/>
          </a:p>
          <a:p>
            <a:r>
              <a:rPr lang="es-ES" sz="1700" dirty="0"/>
              <a:t>De </a:t>
            </a:r>
            <a:r>
              <a:rPr lang="es-ES" sz="1700" dirty="0">
                <a:latin typeface="+mj-lt"/>
              </a:rPr>
              <a:t>nueve</a:t>
            </a:r>
            <a:r>
              <a:rPr lang="es-ES" sz="1700" dirty="0"/>
              <a:t> en </a:t>
            </a:r>
            <a:r>
              <a:rPr lang="es-ES" sz="1700" dirty="0">
                <a:latin typeface="+mj-lt"/>
              </a:rPr>
              <a:t>nueve</a:t>
            </a:r>
            <a:r>
              <a:rPr lang="es-ES" sz="1700" dirty="0"/>
              <a:t/>
            </a:r>
            <a:br>
              <a:rPr lang="es-ES" sz="1700" dirty="0"/>
            </a:br>
            <a:r>
              <a:rPr lang="es-ES" sz="1700" dirty="0"/>
              <a:t>me convierto en mies,</a:t>
            </a:r>
            <a:br>
              <a:rPr lang="es-ES" sz="1700" dirty="0"/>
            </a:br>
            <a:r>
              <a:rPr lang="es-ES" sz="1700" dirty="0"/>
              <a:t>de </a:t>
            </a:r>
            <a:r>
              <a:rPr lang="es-ES" sz="1700" dirty="0">
                <a:latin typeface="+mj-lt"/>
              </a:rPr>
              <a:t>nueve</a:t>
            </a:r>
            <a:r>
              <a:rPr lang="es-ES" sz="1700" dirty="0"/>
              <a:t> en </a:t>
            </a:r>
            <a:r>
              <a:rPr lang="es-ES" sz="1700" dirty="0">
                <a:latin typeface="+mj-lt"/>
              </a:rPr>
              <a:t>nueve</a:t>
            </a:r>
            <a:r>
              <a:rPr lang="es-ES" sz="1700" dirty="0"/>
              <a:t/>
            </a:r>
            <a:br>
              <a:rPr lang="es-ES" sz="1700" dirty="0"/>
            </a:br>
            <a:r>
              <a:rPr lang="es-ES" sz="1700" dirty="0"/>
              <a:t>más cerca de si ser.</a:t>
            </a:r>
            <a:br>
              <a:rPr lang="es-ES" sz="1700" dirty="0"/>
            </a:br>
            <a:r>
              <a:rPr lang="es-ES" sz="1200" dirty="0" smtClean="0"/>
              <a:t>  </a:t>
            </a:r>
            <a:r>
              <a:rPr lang="es-ES" sz="1700" dirty="0"/>
              <a:t/>
            </a:r>
            <a:br>
              <a:rPr lang="es-ES" sz="1700" dirty="0"/>
            </a:br>
            <a:r>
              <a:rPr lang="es-ES" sz="1700" dirty="0">
                <a:solidFill>
                  <a:prstClr val="black"/>
                </a:solidFill>
              </a:rPr>
              <a:t>De </a:t>
            </a:r>
            <a:r>
              <a:rPr lang="es-ES" sz="1700" dirty="0">
                <a:solidFill>
                  <a:prstClr val="black"/>
                </a:solidFill>
                <a:latin typeface="Adobe Garamond Pro Bold"/>
              </a:rPr>
              <a:t>nueve</a:t>
            </a:r>
            <a:r>
              <a:rPr lang="es-ES" sz="1700" dirty="0">
                <a:solidFill>
                  <a:prstClr val="black"/>
                </a:solidFill>
              </a:rPr>
              <a:t> en </a:t>
            </a:r>
            <a:r>
              <a:rPr lang="es-ES" sz="1700" dirty="0">
                <a:solidFill>
                  <a:prstClr val="black"/>
                </a:solidFill>
                <a:latin typeface="Adobe Garamond Pro Bold"/>
              </a:rPr>
              <a:t>nueve</a:t>
            </a:r>
            <a:r>
              <a:rPr lang="es-ES" sz="1700" dirty="0"/>
              <a:t/>
            </a:r>
            <a:br>
              <a:rPr lang="es-ES" sz="1700" dirty="0"/>
            </a:br>
            <a:r>
              <a:rPr lang="es-ES" sz="1700" dirty="0"/>
              <a:t>venciendo oscuridad,</a:t>
            </a:r>
            <a:br>
              <a:rPr lang="es-ES" sz="1700" dirty="0"/>
            </a:br>
            <a:r>
              <a:rPr lang="es-ES" sz="1700" dirty="0">
                <a:solidFill>
                  <a:prstClr val="black"/>
                </a:solidFill>
              </a:rPr>
              <a:t>de </a:t>
            </a:r>
            <a:r>
              <a:rPr lang="es-ES" sz="1700" dirty="0">
                <a:solidFill>
                  <a:prstClr val="black"/>
                </a:solidFill>
                <a:latin typeface="Adobe Garamond Pro Bold"/>
              </a:rPr>
              <a:t>nueve</a:t>
            </a:r>
            <a:r>
              <a:rPr lang="es-ES" sz="1700" dirty="0">
                <a:solidFill>
                  <a:prstClr val="black"/>
                </a:solidFill>
              </a:rPr>
              <a:t> en </a:t>
            </a:r>
            <a:r>
              <a:rPr lang="es-ES" sz="1700" dirty="0">
                <a:solidFill>
                  <a:prstClr val="black"/>
                </a:solidFill>
                <a:latin typeface="Adobe Garamond Pro Bold"/>
              </a:rPr>
              <a:t>nueve</a:t>
            </a:r>
            <a:r>
              <a:rPr lang="es-ES" sz="1700" dirty="0"/>
              <a:t/>
            </a:r>
            <a:br>
              <a:rPr lang="es-ES" sz="1700" dirty="0"/>
            </a:br>
            <a:r>
              <a:rPr lang="es-ES" sz="1700" dirty="0"/>
              <a:t>creciendo en realidad.</a:t>
            </a:r>
            <a:br>
              <a:rPr lang="es-ES" sz="1700" dirty="0"/>
            </a:br>
            <a:r>
              <a:rPr lang="es-ES" sz="1200" dirty="0" smtClean="0"/>
              <a:t>  </a:t>
            </a:r>
            <a:r>
              <a:rPr lang="es-ES" sz="1700" dirty="0"/>
              <a:t/>
            </a:r>
            <a:br>
              <a:rPr lang="es-ES" sz="1700" dirty="0"/>
            </a:br>
            <a:r>
              <a:rPr lang="es-ES" sz="1700" dirty="0">
                <a:solidFill>
                  <a:prstClr val="black"/>
                </a:solidFill>
              </a:rPr>
              <a:t>De </a:t>
            </a:r>
            <a:r>
              <a:rPr lang="es-ES" sz="1700" dirty="0">
                <a:solidFill>
                  <a:prstClr val="black"/>
                </a:solidFill>
                <a:latin typeface="Adobe Garamond Pro Bold"/>
              </a:rPr>
              <a:t>nueve</a:t>
            </a:r>
            <a:r>
              <a:rPr lang="es-ES" sz="1700" dirty="0">
                <a:solidFill>
                  <a:prstClr val="black"/>
                </a:solidFill>
              </a:rPr>
              <a:t> en </a:t>
            </a:r>
            <a:r>
              <a:rPr lang="es-ES" sz="1700" dirty="0">
                <a:solidFill>
                  <a:prstClr val="black"/>
                </a:solidFill>
                <a:latin typeface="Adobe Garamond Pro Bold"/>
              </a:rPr>
              <a:t>nueve</a:t>
            </a:r>
            <a:r>
              <a:rPr lang="es-ES" sz="1700" dirty="0"/>
              <a:t/>
            </a:r>
            <a:br>
              <a:rPr lang="es-ES" sz="1700" dirty="0"/>
            </a:br>
            <a:r>
              <a:rPr lang="es-ES" sz="1700" dirty="0"/>
              <a:t>deseo ya vivir,</a:t>
            </a:r>
            <a:br>
              <a:rPr lang="es-ES" sz="1700" dirty="0"/>
            </a:br>
            <a:r>
              <a:rPr lang="es-ES" sz="1700" dirty="0">
                <a:solidFill>
                  <a:prstClr val="black"/>
                </a:solidFill>
              </a:rPr>
              <a:t>de </a:t>
            </a:r>
            <a:r>
              <a:rPr lang="es-ES" sz="1700" dirty="0">
                <a:solidFill>
                  <a:prstClr val="black"/>
                </a:solidFill>
                <a:latin typeface="Adobe Garamond Pro Bold"/>
              </a:rPr>
              <a:t>nueve</a:t>
            </a:r>
            <a:r>
              <a:rPr lang="es-ES" sz="1700" dirty="0">
                <a:solidFill>
                  <a:prstClr val="black"/>
                </a:solidFill>
              </a:rPr>
              <a:t> en </a:t>
            </a:r>
            <a:r>
              <a:rPr lang="es-ES" sz="1700" dirty="0">
                <a:solidFill>
                  <a:prstClr val="black"/>
                </a:solidFill>
                <a:latin typeface="Adobe Garamond Pro Bold"/>
              </a:rPr>
              <a:t>nueve</a:t>
            </a:r>
            <a:r>
              <a:rPr lang="es-ES" sz="1700" dirty="0"/>
              <a:t/>
            </a:r>
            <a:br>
              <a:rPr lang="es-ES" sz="1700" dirty="0"/>
            </a:br>
            <a:r>
              <a:rPr lang="es-ES" sz="1700" dirty="0"/>
              <a:t>la gloria del morir.</a:t>
            </a:r>
            <a:endParaRPr lang="en-US" sz="17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4857750"/>
            <a:ext cx="868680" cy="86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536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4691" y="790575"/>
            <a:ext cx="3389660" cy="52303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264" y="795528"/>
            <a:ext cx="3472927" cy="52303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48023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09600" y="3684611"/>
                <a:ext cx="14478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/>
                        </a:rPr>
                        <m:t>h</m:t>
                      </m:r>
                      <m:r>
                        <a:rPr lang="en-US" sz="2000" i="1" dirty="0" smtClean="0">
                          <a:latin typeface="Cambria Math"/>
                        </a:rPr>
                        <m:t> = 56.69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3684611"/>
                <a:ext cx="1447800" cy="40011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010400" y="3684611"/>
                <a:ext cx="12192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/>
                        </a:rPr>
                        <m:t>𝑝</m:t>
                      </m:r>
                      <m:r>
                        <a:rPr lang="en-US" sz="2000" i="1" dirty="0" smtClean="0">
                          <a:latin typeface="Cambria Math"/>
                        </a:rPr>
                        <m:t> = 0.7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0400" y="3684611"/>
                <a:ext cx="1219200" cy="400110"/>
              </a:xfrm>
              <a:prstGeom prst="rect">
                <a:avLst/>
              </a:prstGeom>
              <a:blipFill rotWithShape="1">
                <a:blip r:embed="rId4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cascada, después de doce niveles</a:t>
            </a:r>
            <a:endParaRPr lang="es-CO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8"/>
          <p:cNvPicPr>
            <a:picLocks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0" t="36638" r="9616" b="6549"/>
          <a:stretch/>
        </p:blipFill>
        <p:spPr>
          <a:xfrm>
            <a:off x="2587752" y="1444752"/>
            <a:ext cx="3955058" cy="2559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889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4495800"/>
            <a:ext cx="8686800" cy="494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s-CO" sz="2200" dirty="0" smtClean="0">
                <a:latin typeface="Adobe Garamond Pro Bold" pitchFamily="18" charset="0"/>
              </a:rPr>
              <a:t>espinas </a:t>
            </a:r>
            <a:r>
              <a:rPr lang="es-CO" sz="2200" dirty="0" smtClean="0"/>
              <a:t>entrelazadas por capas y con densidades diversas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09600" y="3684611"/>
                <a:ext cx="14478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/>
                        </a:rPr>
                        <m:t>h</m:t>
                      </m:r>
                      <m:r>
                        <a:rPr lang="en-US" sz="2000" i="1" dirty="0" smtClean="0">
                          <a:latin typeface="Cambria Math"/>
                        </a:rPr>
                        <m:t> = 56.69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3684611"/>
                <a:ext cx="1447800" cy="40011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010400" y="3684611"/>
                <a:ext cx="12192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/>
                        </a:rPr>
                        <m:t>𝑝</m:t>
                      </m:r>
                      <m:r>
                        <a:rPr lang="en-US" sz="2000" i="1" dirty="0" smtClean="0">
                          <a:latin typeface="Cambria Math"/>
                        </a:rPr>
                        <m:t> = 0.7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0400" y="3684611"/>
                <a:ext cx="1219200" cy="400110"/>
              </a:xfrm>
              <a:prstGeom prst="rect">
                <a:avLst/>
              </a:prstGeom>
              <a:blipFill rotWithShape="1">
                <a:blip r:embed="rId4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cascada, después de doce niveles</a:t>
            </a:r>
            <a:endParaRPr lang="es-CO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8"/>
          <p:cNvPicPr>
            <a:picLocks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0" t="36638" r="9616" b="6549"/>
          <a:stretch/>
        </p:blipFill>
        <p:spPr>
          <a:xfrm>
            <a:off x="2587752" y="1444752"/>
            <a:ext cx="3955058" cy="2559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742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4495800"/>
            <a:ext cx="86868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 Bold" pitchFamily="18" charset="0"/>
              </a:rPr>
              <a:t>espinas 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entrelazadas por capas y con densidades diversas</a:t>
            </a:r>
          </a:p>
          <a:p>
            <a:pPr algn="ctr">
              <a:lnSpc>
                <a:spcPct val="125000"/>
              </a:lnSpc>
            </a:pPr>
            <a:r>
              <a:rPr lang="es-CO" sz="2200" dirty="0" smtClean="0"/>
              <a:t>el soporte de cada una de las capas es el </a:t>
            </a:r>
            <a:r>
              <a:rPr lang="es-CO" sz="2200" dirty="0" smtClean="0">
                <a:latin typeface="Adobe Garamond Pro Bold" pitchFamily="18" charset="0"/>
              </a:rPr>
              <a:t>polvo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09600" y="3684611"/>
                <a:ext cx="14478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/>
                        </a:rPr>
                        <m:t>h</m:t>
                      </m:r>
                      <m:r>
                        <a:rPr lang="en-US" sz="2000" i="1" dirty="0" smtClean="0">
                          <a:latin typeface="Cambria Math"/>
                        </a:rPr>
                        <m:t> = 56.69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3684611"/>
                <a:ext cx="1447800" cy="40011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010400" y="3684611"/>
                <a:ext cx="12192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/>
                        </a:rPr>
                        <m:t>𝑝</m:t>
                      </m:r>
                      <m:r>
                        <a:rPr lang="en-US" sz="2000" i="1" dirty="0" smtClean="0">
                          <a:latin typeface="Cambria Math"/>
                        </a:rPr>
                        <m:t> = 0.7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0400" y="3684611"/>
                <a:ext cx="1219200" cy="400110"/>
              </a:xfrm>
              <a:prstGeom prst="rect">
                <a:avLst/>
              </a:prstGeom>
              <a:blipFill rotWithShape="1">
                <a:blip r:embed="rId4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cascada, después de doce niveles</a:t>
            </a:r>
            <a:endParaRPr lang="es-CO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8"/>
          <p:cNvPicPr>
            <a:picLocks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0" t="36638" r="9616" b="6549"/>
          <a:stretch/>
        </p:blipFill>
        <p:spPr>
          <a:xfrm>
            <a:off x="2587752" y="1444752"/>
            <a:ext cx="3955058" cy="2559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505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dobe Garamond">
      <a:majorFont>
        <a:latin typeface="Adobe Garamond Pro Bold"/>
        <a:ea typeface=""/>
        <a:cs typeface=""/>
      </a:majorFont>
      <a:minorFont>
        <a:latin typeface="Adobe Garamon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24360</TotalTime>
  <Words>2233</Words>
  <Application>Microsoft Office PowerPoint</Application>
  <PresentationFormat>On-screen Show (4:3)</PresentationFormat>
  <Paragraphs>474</Paragraphs>
  <Slides>66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67" baseType="lpstr">
      <vt:lpstr>Office Theme</vt:lpstr>
      <vt:lpstr>¡Para ser capaz: usa la hipotenusa!</vt:lpstr>
      <vt:lpstr>El teorema de Pitágoras</vt:lpstr>
      <vt:lpstr>Un juego de niños</vt:lpstr>
      <vt:lpstr>Un juego de niños</vt:lpstr>
      <vt:lpstr>Un juego de niños</vt:lpstr>
      <vt:lpstr>Un juego de niños</vt:lpstr>
      <vt:lpstr>La cascada, después de doce niveles</vt:lpstr>
      <vt:lpstr>La cascada, después de doce niveles</vt:lpstr>
      <vt:lpstr>La cascada, después de doce niveles</vt:lpstr>
      <vt:lpstr>La cascada, después de doce niveles</vt:lpstr>
      <vt:lpstr>La cascada, después de doce niveles</vt:lpstr>
      <vt:lpstr>Otro juego de niños</vt:lpstr>
      <vt:lpstr>Otro juego de niños</vt:lpstr>
      <vt:lpstr>Otro juego de niños</vt:lpstr>
      <vt:lpstr>Otro juego de niños</vt:lpstr>
      <vt:lpstr>Otro juego de niños</vt:lpstr>
      <vt:lpstr>La plastilinas acumuladas</vt:lpstr>
      <vt:lpstr>La plastilinas acumuladas</vt:lpstr>
      <vt:lpstr>La plastilinas acumuladas</vt:lpstr>
      <vt:lpstr>La plastilinas acumuladas</vt:lpstr>
      <vt:lpstr>La plastilinas acumuladas</vt:lpstr>
      <vt:lpstr>Un verdadero engaño</vt:lpstr>
      <vt:lpstr>Un verdadero engaño</vt:lpstr>
      <vt:lpstr>Un verdadero engaño</vt:lpstr>
      <vt:lpstr>La turbulencia y el primer juego</vt:lpstr>
      <vt:lpstr>La turbulencia y el primer juego</vt:lpstr>
      <vt:lpstr>La turbulencia y el primer juego</vt:lpstr>
      <vt:lpstr>La turbulencia y el primer juego</vt:lpstr>
      <vt:lpstr>Nuestros tiempos turbulentos</vt:lpstr>
      <vt:lpstr>Nuestros tiempos turbulentos</vt:lpstr>
      <vt:lpstr>Nuestros tiempos turbulentos</vt:lpstr>
      <vt:lpstr>Nuestros tiempos turbulentos</vt:lpstr>
      <vt:lpstr>¿Un sistema óptimo?</vt:lpstr>
      <vt:lpstr>¿Un sistema óptimo?</vt:lpstr>
      <vt:lpstr>¿Un sistema óptimo?</vt:lpstr>
      <vt:lpstr>Código de sentido común para la paz</vt:lpstr>
      <vt:lpstr>Código de sentido común para la paz</vt:lpstr>
      <vt:lpstr>La única solución geométrica</vt:lpstr>
      <vt:lpstr>La única solución geométrica</vt:lpstr>
      <vt:lpstr>La única solución geométrica</vt:lpstr>
      <vt:lpstr>La única solución geométrica</vt:lpstr>
      <vt:lpstr>La única solución geométrica</vt:lpstr>
      <vt:lpstr>La única solución geométrica</vt:lpstr>
      <vt:lpstr>La única solución geométrica</vt:lpstr>
      <vt:lpstr>La única solución geométrica</vt:lpstr>
      <vt:lpstr>Una invitación veraz</vt:lpstr>
      <vt:lpstr>Una invitación veraz</vt:lpstr>
      <vt:lpstr>Una invitación veraz</vt:lpstr>
      <vt:lpstr>El equilibrio es un punto improbable</vt:lpstr>
      <vt:lpstr>El equilibrio es un punto improbable</vt:lpstr>
      <vt:lpstr>El equilibrio es un punto improbable</vt:lpstr>
      <vt:lpstr>El equilibrio es un punto improbable</vt:lpstr>
      <vt:lpstr>Nuestras opciones</vt:lpstr>
      <vt:lpstr>Nuestras opciones</vt:lpstr>
      <vt:lpstr>Nuestras opciones</vt:lpstr>
      <vt:lpstr>Caminos</vt:lpstr>
      <vt:lpstr>Otras coincidencias</vt:lpstr>
      <vt:lpstr>Otras coincidencias</vt:lpstr>
      <vt:lpstr>Otras coincidencias</vt:lpstr>
      <vt:lpstr>Otras coincidencias</vt:lpstr>
      <vt:lpstr>Conga hasta el inﬁnito 0!=1, 0+0= ∞, 1+1=1,  1∕0= ∞, x^0=1, 0 → ∞</vt:lpstr>
      <vt:lpstr>Conga hasta el inﬁnito 0!=1, 0+0= ∞, 1+1=1,  1∕0= ∞, x^0=1, 0 → ∞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Hypotenuse &amp; Peace</dc:title>
  <dc:creator>Carlos E. Puente</dc:creator>
  <cp:lastModifiedBy>Carlos E. Puente</cp:lastModifiedBy>
  <cp:revision>235</cp:revision>
  <cp:lastPrinted>2013-06-13T21:29:03Z</cp:lastPrinted>
  <dcterms:created xsi:type="dcterms:W3CDTF">2011-09-23T22:57:55Z</dcterms:created>
  <dcterms:modified xsi:type="dcterms:W3CDTF">2014-08-30T22:26:17Z</dcterms:modified>
</cp:coreProperties>
</file>