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60" r:id="rId3"/>
    <p:sldId id="329" r:id="rId4"/>
    <p:sldId id="330" r:id="rId5"/>
    <p:sldId id="331" r:id="rId6"/>
    <p:sldId id="332" r:id="rId7"/>
    <p:sldId id="343" r:id="rId8"/>
    <p:sldId id="367" r:id="rId9"/>
    <p:sldId id="368" r:id="rId10"/>
    <p:sldId id="369" r:id="rId11"/>
    <p:sldId id="344" r:id="rId12"/>
    <p:sldId id="325" r:id="rId13"/>
    <p:sldId id="334" r:id="rId14"/>
    <p:sldId id="335" r:id="rId15"/>
    <p:sldId id="345" r:id="rId16"/>
    <p:sldId id="346" r:id="rId17"/>
    <p:sldId id="283" r:id="rId18"/>
    <p:sldId id="347" r:id="rId19"/>
    <p:sldId id="284" r:id="rId20"/>
    <p:sldId id="348" r:id="rId21"/>
    <p:sldId id="349" r:id="rId22"/>
    <p:sldId id="294" r:id="rId23"/>
    <p:sldId id="295" r:id="rId24"/>
    <p:sldId id="269" r:id="rId25"/>
    <p:sldId id="350" r:id="rId26"/>
    <p:sldId id="312" r:id="rId27"/>
    <p:sldId id="313" r:id="rId28"/>
    <p:sldId id="351" r:id="rId29"/>
    <p:sldId id="271" r:id="rId30"/>
    <p:sldId id="352" r:id="rId31"/>
    <p:sldId id="297" r:id="rId32"/>
    <p:sldId id="353" r:id="rId33"/>
    <p:sldId id="274" r:id="rId34"/>
    <p:sldId id="285" r:id="rId35"/>
    <p:sldId id="354" r:id="rId36"/>
    <p:sldId id="273" r:id="rId37"/>
    <p:sldId id="302" r:id="rId38"/>
    <p:sldId id="301" r:id="rId39"/>
    <p:sldId id="355" r:id="rId40"/>
    <p:sldId id="356" r:id="rId41"/>
    <p:sldId id="357" r:id="rId42"/>
    <p:sldId id="303" r:id="rId43"/>
    <p:sldId id="358" r:id="rId44"/>
    <p:sldId id="359" r:id="rId45"/>
    <p:sldId id="360" r:id="rId46"/>
    <p:sldId id="286" r:id="rId47"/>
    <p:sldId id="304" r:id="rId48"/>
    <p:sldId id="305" r:id="rId49"/>
    <p:sldId id="277" r:id="rId50"/>
    <p:sldId id="361" r:id="rId51"/>
    <p:sldId id="362" r:id="rId52"/>
    <p:sldId id="363" r:id="rId53"/>
    <p:sldId id="310" r:id="rId54"/>
    <p:sldId id="364" r:id="rId55"/>
    <p:sldId id="365" r:id="rId56"/>
    <p:sldId id="263" r:id="rId57"/>
    <p:sldId id="318" r:id="rId58"/>
    <p:sldId id="336" r:id="rId59"/>
    <p:sldId id="337" r:id="rId60"/>
    <p:sldId id="338" r:id="rId61"/>
    <p:sldId id="339" r:id="rId62"/>
    <p:sldId id="366" r:id="rId63"/>
    <p:sldId id="340" r:id="rId64"/>
    <p:sldId id="319" r:id="rId65"/>
    <p:sldId id="320" r:id="rId66"/>
    <p:sldId id="27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0" autoAdjust="0"/>
    <p:restoredTop sz="86448" autoAdjust="0"/>
  </p:normalViewPr>
  <p:slideViewPr>
    <p:cSldViewPr>
      <p:cViewPr>
        <p:scale>
          <a:sx n="110" d="100"/>
          <a:sy n="110" d="100"/>
        </p:scale>
        <p:origin x="-6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974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image" Target="../media/image34.png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60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2.png"/><Relationship Id="rId7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Colegio Alfonso Jaramillo</a:t>
            </a:r>
            <a:endParaRPr lang="es-CO" sz="2400" dirty="0" smtClean="0"/>
          </a:p>
          <a:p>
            <a:pPr algn="ctr"/>
            <a:r>
              <a:rPr lang="es-CO" sz="2400" dirty="0" smtClean="0"/>
              <a:t>Bogotá, </a:t>
            </a:r>
            <a:r>
              <a:rPr lang="es-CO" sz="2400" dirty="0"/>
              <a:t>8</a:t>
            </a:r>
            <a:r>
              <a:rPr lang="es-CO" sz="2400" dirty="0" smtClean="0"/>
              <a:t> </a:t>
            </a:r>
            <a:r>
              <a:rPr lang="es-CO" sz="2400" dirty="0" smtClean="0"/>
              <a:t>de Agosto de 2014</a:t>
            </a:r>
            <a:endParaRPr lang="es-CO" sz="24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981200"/>
          </a:xfrm>
        </p:spPr>
        <p:txBody>
          <a:bodyPr>
            <a:norm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¡Para ser capaz:</a:t>
            </a:r>
            <a:b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la hipotenusa!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287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dobe Garamond Pro" pitchFamily="18" charset="0"/>
              </a:rPr>
              <a:t>University of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el juego genera un </a:t>
            </a:r>
            <a:r>
              <a:rPr lang="es-CO" sz="2200" dirty="0" smtClean="0">
                <a:latin typeface="Adobe Garamond Pro Bold" pitchFamily="18" charset="0"/>
              </a:rPr>
              <a:t>multifractal</a:t>
            </a:r>
            <a:endParaRPr lang="es-CO" sz="2200" dirty="0"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2" y="1447800"/>
            <a:ext cx="3950208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7750" y="5181600"/>
                <a:ext cx="70485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</a:t>
                </a:r>
                <a:r>
                  <a:rPr lang="es-CO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181600"/>
                <a:ext cx="7048500" cy="515526"/>
              </a:xfrm>
              <a:prstGeom prst="rect">
                <a:avLst/>
              </a:prstGeom>
              <a:blipFill rotWithShape="1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4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51816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los perfiles carecen de </a:t>
            </a:r>
            <a:r>
              <a:rPr lang="es-CO" sz="2200" dirty="0" smtClean="0">
                <a:latin typeface="Adobe Garamond Pro Bold" pitchFamily="18" charset="0"/>
              </a:rPr>
              <a:t>derivadas</a:t>
            </a:r>
            <a:r>
              <a:rPr lang="es-CO" sz="2200" dirty="0" smtClean="0"/>
              <a:t> </a:t>
            </a:r>
            <a:r>
              <a:rPr lang="es-CO" sz="2200" dirty="0" smtClean="0"/>
              <a:t>en muchos puntos y son </a:t>
            </a:r>
            <a:r>
              <a:rPr lang="es-CO" sz="2200" dirty="0" smtClean="0">
                <a:latin typeface="Adobe Garamond Pro Bold" pitchFamily="18" charset="0"/>
              </a:rPr>
              <a:t>localmente planos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256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y la misma </a:t>
                </a:r>
                <a:r>
                  <a:rPr lang="es-CO" sz="2200" dirty="0" smtClean="0">
                    <a:latin typeface="Adobe Garamond Pro Bold" pitchFamily="18" charset="0"/>
                  </a:rPr>
                  <a:t>longitud máxima </a:t>
                </a:r>
                <a:r>
                  <a:rPr lang="es-CO" sz="2200" dirty="0" smtClean="0"/>
                  <a:t>si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s-CO" sz="2000" i="1">
                        <a:latin typeface="Cambria Math"/>
                      </a:rPr>
                      <m:t>𝑝</m:t>
                    </m:r>
                    <m:r>
                      <a:rPr lang="es-CO" sz="2000" i="1"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latin typeface="Cambria Math"/>
                      </a:rPr>
                      <m:t>,  </m:t>
                    </m:r>
                    <m:r>
                      <a:rPr lang="es-CO" sz="2000" i="1">
                        <a:latin typeface="Cambria Math"/>
                      </a:rPr>
                      <m:t>h</m:t>
                    </m:r>
                    <m:r>
                      <a:rPr lang="es-CO" sz="2000" i="1">
                        <a:latin typeface="Cambria Math"/>
                      </a:rPr>
                      <m:t>≠0</m:t>
                    </m:r>
                  </m:oMath>
                </a14:m>
                <a:endParaRPr lang="es-CO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4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al combinar los juegos y agregar azar</a:t>
                </a:r>
                <a:endParaRPr lang="es-CO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4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3581400"/>
                <a:ext cx="9143998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capas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en turbulencia unidimensional como en la primera cascada,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=0.7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  </a:t>
                </a:r>
                <a:endParaRPr lang="es-CO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581400"/>
                <a:ext cx="9143998" cy="515526"/>
              </a:xfrm>
              <a:prstGeom prst="rect">
                <a:avLst/>
              </a:prstGeom>
              <a:blipFill rotWithShape="1">
                <a:blip r:embed="rId4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Meneveau</a:t>
            </a:r>
            <a:r>
              <a:rPr lang="en-US" sz="2200" dirty="0"/>
              <a:t> y</a:t>
            </a:r>
            <a:r>
              <a:rPr lang="en-US" sz="2200" dirty="0" smtClean="0"/>
              <a:t> </a:t>
            </a:r>
            <a:r>
              <a:rPr lang="en-US" sz="2200" dirty="0"/>
              <a:t>Sreenivasan, 1987)</a:t>
            </a: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2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 smtClean="0">
                <a:solidFill>
                  <a:prstClr val="black"/>
                </a:solidFill>
              </a:rPr>
              <a:t>nos hace capaces para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hace capaces para la paz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hace capaces para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/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3198860"/>
            <a:chOff x="1371600" y="1676400"/>
            <a:chExt cx="5181600" cy="3198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71600" y="1676400"/>
                  <a:ext cx="2324100" cy="318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equilibrio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calma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rectitud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50-50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camino corto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reconciliación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integración,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completez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3185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648" b="-11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52900" y="1685925"/>
                  <a:ext cx="2400300" cy="3189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violencia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maldad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inequidad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camino largo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separación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división,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$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vacío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318933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1200" y="1447800"/>
            <a:ext cx="5181600" cy="4704814"/>
            <a:chOff x="1371600" y="1676400"/>
            <a:chExt cx="5181600" cy="4704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371600" y="1676400"/>
                  <a:ext cx="2324100" cy="4704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equilibrio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calma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rectitud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50-50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camino corto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reconciliación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integración,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CO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CO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a14:m>
                  <a:endParaRPr lang="es-CO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completez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unidad</a:t>
                  </a:r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/>
                </a:p>
                <a:p>
                  <a:pPr algn="ctr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i="1" smtClean="0">
                            <a:latin typeface="Cambria Math"/>
                          </a:rPr>
                          <m:t>1 = 0.999</m:t>
                        </m:r>
                        <m:r>
                          <a:rPr lang="es-CO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positivo,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+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al futuro</a:t>
                  </a:r>
                  <a:endParaRPr lang="es-CO" sz="2000" i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47048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386" b="-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152900" y="1685925"/>
                  <a:ext cx="2400300" cy="4689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violencia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maldad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inequidad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camino largo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separación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división,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$</m:t>
                      </m:r>
                    </m:oMath>
                  </a14:m>
                  <a:endParaRPr lang="es-CO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endParaRPr lang="es-CO" sz="1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vacío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polvo</a:t>
                  </a:r>
                </a:p>
                <a:p>
                  <a:pPr algn="ctr"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b="0" i="1" smtClean="0">
                            <a:latin typeface="Cambria Math"/>
                          </a:rPr>
                          <m:t>2/3</m:t>
                        </m:r>
                        <m:r>
                          <a:rPr lang="es-CO" i="1" smtClean="0">
                            <a:latin typeface="Cambria Math"/>
                          </a:rPr>
                          <m:t> = 0.</m:t>
                        </m:r>
                        <m:r>
                          <a:rPr lang="es-CO" b="0" i="1" smtClean="0">
                            <a:latin typeface="Cambria Math"/>
                          </a:rPr>
                          <m:t>666…</m:t>
                        </m:r>
                      </m:oMath>
                    </m:oMathPara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negativo, </a:t>
                  </a:r>
                  <a14:m>
                    <m:oMath xmlns:m="http://schemas.openxmlformats.org/officeDocument/2006/math">
                      <m:r>
                        <a:rPr lang="es-CO" i="1" smtClean="0">
                          <a:latin typeface="Cambria Math"/>
                        </a:rPr>
                        <m:t>−</m:t>
                      </m:r>
                    </m:oMath>
                  </a14:m>
                  <a:endParaRPr lang="es-CO" i="1" dirty="0" smtClean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CO" sz="2000" i="1" dirty="0" smtClean="0"/>
                    <a:t>al pasado</a:t>
                  </a:r>
                  <a:endParaRPr lang="es-CO" sz="2000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46897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58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2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2"/>
                <a:stretch>
                  <a:fillRect b="-4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2"/>
                <a:stretch>
                  <a:fillRect b="-4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52600" y="1568707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/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/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</a:p>
          <a:p>
            <a:r>
              <a:rPr lang="es-ES" sz="1700" dirty="0">
                <a:latin typeface="+mj-lt"/>
              </a:rPr>
              <a:t>números que hablan del amor,</a:t>
            </a:r>
          </a:p>
          <a:p>
            <a:r>
              <a:rPr lang="es-ES" sz="1700" dirty="0">
                <a:latin typeface="+mj-lt"/>
              </a:rPr>
              <a:t>seis, cero, nueve, un pregón</a:t>
            </a:r>
          </a:p>
          <a:p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con rotación adentro,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convertí en lamento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700" dirty="0" smtClean="0"/>
              <a:t/>
            </a:r>
            <a:br>
              <a:rPr lang="es-ES" sz="1700" dirty="0" smtClean="0"/>
            </a:br>
            <a:r>
              <a:rPr lang="es-ES" sz="1700" dirty="0" smtClean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con sutiles razones,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en egoístas divisiones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/>
            </a:r>
            <a:br>
              <a:rPr lang="es-ES" sz="1200" dirty="0"/>
            </a:br>
            <a:r>
              <a:rPr lang="es-ES" sz="1700" dirty="0" smtClean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creyendo ser gran cosa,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sólo espina de la rosa.</a:t>
            </a:r>
            <a:endParaRPr lang="en-US" sz="17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295400"/>
            <a:ext cx="29337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le bajé velocidad,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seis</a:t>
            </a:r>
            <a:r>
              <a:rPr lang="es-ES" sz="1700" dirty="0"/>
              <a:t> al </a:t>
            </a:r>
            <a:r>
              <a:rPr lang="es-ES" sz="1700" dirty="0" smtClean="0">
                <a:latin typeface="+mj-lt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ya no fue tempestad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recibí el perdón,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escuché la voz</a:t>
            </a:r>
            <a:r>
              <a:rPr lang="es-ES" sz="1700" dirty="0" smtClean="0"/>
              <a:t>.</a:t>
            </a:r>
          </a:p>
          <a:p>
            <a:r>
              <a:rPr lang="es-ES" sz="1200" dirty="0"/>
              <a:t> </a:t>
            </a:r>
            <a:r>
              <a:rPr lang="es-ES" sz="1200" dirty="0" smtClean="0"/>
              <a:t>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supe de la paz,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seis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fue la soledad.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/>
              <a:t>Seis, cero, nueve, mi canción</a:t>
            </a:r>
            <a:br>
              <a:rPr lang="es-ES" sz="1700" b="1" dirty="0"/>
            </a:br>
            <a:r>
              <a:rPr lang="es-ES" sz="1700" b="1" dirty="0"/>
              <a:t>números que hablan del amor,</a:t>
            </a:r>
            <a:br>
              <a:rPr lang="es-ES" sz="1700" b="1" dirty="0"/>
            </a:br>
            <a:r>
              <a:rPr lang="es-ES" sz="1700" b="1" dirty="0"/>
              <a:t>seis, cero, nueve, un pregón</a:t>
            </a:r>
            <a:br>
              <a:rPr lang="es-ES" sz="1700" b="1" dirty="0"/>
            </a:br>
            <a:r>
              <a:rPr lang="es-ES" sz="1700" b="1" dirty="0"/>
              <a:t>símbolos para el corazón</a:t>
            </a:r>
            <a:r>
              <a:rPr lang="es-ES" sz="1700" b="1" dirty="0" smtClean="0"/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1" y="790575"/>
            <a:ext cx="3389660" cy="523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795528"/>
            <a:ext cx="3472927" cy="523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6638" r="9616" b="6549"/>
          <a:stretch/>
        </p:blipFill>
        <p:spPr>
          <a:xfrm>
            <a:off x="2587752" y="1444752"/>
            <a:ext cx="3955058" cy="2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24364</TotalTime>
  <Words>2235</Words>
  <Application>Microsoft Office PowerPoint</Application>
  <PresentationFormat>On-screen Show (4:3)</PresentationFormat>
  <Paragraphs>474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¡Para ser capaz: usa la hipotenusa!</vt:lpstr>
      <vt:lpstr>El teorema de Pitágoras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Otras coincidencias</vt:lpstr>
      <vt:lpstr>Otras coincidencias</vt:lpstr>
      <vt:lpstr>Otras coincidencias</vt:lpstr>
      <vt:lpstr>Otras coincidencias</vt:lpstr>
      <vt:lpstr>Conga hasta el inﬁnito 0!=1, 0+0= ∞, 1+1=1,  1∕0= ∞, x^0=1, 0 → ∞</vt:lpstr>
      <vt:lpstr>Conga hasta el inﬁnito 0!=1, 0+0= ∞, 1+1=1,  1∕0= ∞, x^0=1, 0 → ∞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236</cp:revision>
  <cp:lastPrinted>2013-06-13T21:29:03Z</cp:lastPrinted>
  <dcterms:created xsi:type="dcterms:W3CDTF">2011-09-23T22:57:55Z</dcterms:created>
  <dcterms:modified xsi:type="dcterms:W3CDTF">2014-08-30T22:30:00Z</dcterms:modified>
</cp:coreProperties>
</file>