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9" r:id="rId4"/>
    <p:sldId id="292" r:id="rId5"/>
    <p:sldId id="260" r:id="rId6"/>
    <p:sldId id="281" r:id="rId7"/>
    <p:sldId id="282" r:id="rId8"/>
    <p:sldId id="293" r:id="rId9"/>
    <p:sldId id="261" r:id="rId10"/>
    <p:sldId id="278" r:id="rId11"/>
    <p:sldId id="279" r:id="rId12"/>
    <p:sldId id="280" r:id="rId13"/>
    <p:sldId id="298" r:id="rId14"/>
    <p:sldId id="262" r:id="rId15"/>
    <p:sldId id="277" r:id="rId16"/>
    <p:sldId id="299" r:id="rId17"/>
    <p:sldId id="263" r:id="rId18"/>
    <p:sldId id="264" r:id="rId19"/>
    <p:sldId id="300" r:id="rId20"/>
    <p:sldId id="301" r:id="rId21"/>
    <p:sldId id="265" r:id="rId22"/>
    <p:sldId id="302" r:id="rId23"/>
    <p:sldId id="266" r:id="rId24"/>
    <p:sldId id="303" r:id="rId25"/>
    <p:sldId id="267" r:id="rId26"/>
    <p:sldId id="268" r:id="rId27"/>
    <p:sldId id="304" r:id="rId28"/>
    <p:sldId id="305" r:id="rId29"/>
    <p:sldId id="269" r:id="rId30"/>
    <p:sldId id="291" r:id="rId31"/>
    <p:sldId id="306" r:id="rId32"/>
    <p:sldId id="290" r:id="rId33"/>
    <p:sldId id="307" r:id="rId34"/>
    <p:sldId id="285" r:id="rId35"/>
    <p:sldId id="308" r:id="rId36"/>
    <p:sldId id="309" r:id="rId37"/>
    <p:sldId id="272" r:id="rId38"/>
    <p:sldId id="310" r:id="rId39"/>
    <p:sldId id="311" r:id="rId40"/>
    <p:sldId id="312" r:id="rId41"/>
    <p:sldId id="315" r:id="rId42"/>
    <p:sldId id="316" r:id="rId43"/>
    <p:sldId id="317" r:id="rId44"/>
    <p:sldId id="318" r:id="rId45"/>
    <p:sldId id="274" r:id="rId46"/>
    <p:sldId id="313" r:id="rId47"/>
    <p:sldId id="314" r:id="rId48"/>
    <p:sldId id="323" r:id="rId49"/>
    <p:sldId id="286" r:id="rId50"/>
    <p:sldId id="295" r:id="rId51"/>
    <p:sldId id="319" r:id="rId52"/>
    <p:sldId id="296" r:id="rId53"/>
    <p:sldId id="297" r:id="rId54"/>
    <p:sldId id="324" r:id="rId55"/>
    <p:sldId id="325" r:id="rId56"/>
    <p:sldId id="320" r:id="rId57"/>
    <p:sldId id="321" r:id="rId58"/>
    <p:sldId id="322" r:id="rId59"/>
    <p:sldId id="25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94718" autoAdjust="0"/>
  </p:normalViewPr>
  <p:slideViewPr>
    <p:cSldViewPr>
      <p:cViewPr>
        <p:scale>
          <a:sx n="50" d="100"/>
          <a:sy n="50" d="100"/>
        </p:scale>
        <p:origin x="-1752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7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7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9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4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7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0.png"/><Relationship Id="rId4" Type="http://schemas.openxmlformats.org/officeDocument/2006/relationships/image" Target="../media/image16.png"/><Relationship Id="rId1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2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12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0.png"/><Relationship Id="rId5" Type="http://schemas.openxmlformats.org/officeDocument/2006/relationships/image" Target="../media/image32.png"/><Relationship Id="rId10" Type="http://schemas.openxmlformats.org/officeDocument/2006/relationships/image" Target="../media/image330.png"/><Relationship Id="rId4" Type="http://schemas.openxmlformats.org/officeDocument/2006/relationships/image" Target="../media/image31.png"/><Relationship Id="rId9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3.png"/><Relationship Id="rId5" Type="http://schemas.openxmlformats.org/officeDocument/2006/relationships/image" Target="../media/image57.wmf"/><Relationship Id="rId4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12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</p:spPr>
        <p:txBody>
          <a:bodyPr>
            <a:normAutofit/>
          </a:bodyPr>
          <a:lstStyle/>
          <a:p>
            <a:pPr lvl="0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Ya la higuera brotó hojas,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Marana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s-CO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UNIMINUTO</a:t>
            </a:r>
          </a:p>
          <a:p>
            <a:pPr lvl="1" algn="ctr"/>
            <a:r>
              <a:rPr lang="en-US" sz="2400" dirty="0" smtClean="0"/>
              <a:t>Bogotá</a:t>
            </a:r>
            <a:r>
              <a:rPr lang="es-CO" sz="2400" dirty="0" smtClean="0"/>
              <a:t>, 20 de Agosto de </a:t>
            </a:r>
            <a:r>
              <a:rPr lang="en-US" sz="2400" dirty="0" smtClean="0"/>
              <a:t>2014</a:t>
            </a:r>
            <a:endParaRPr 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029075"/>
            <a:ext cx="6400800" cy="12287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dobe Garamond Pro" pitchFamily="18" charset="0"/>
              </a:rPr>
              <a:t>University of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915"/>
            <a:chOff x="2543175" y="1571879"/>
            <a:chExt cx="4530769" cy="46759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cepuente\Documents\BOOKS\The Fig Tree and the Bell\TED_TALKS\Talk 2\lp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4038600"/>
              <a:ext cx="2103120" cy="220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2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4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4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/>
                  <a:t>     </a:t>
                </a:r>
                <a:r>
                  <a:rPr lang="es-CO" sz="2200" dirty="0" smtClean="0"/>
                  <a:t>período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blipFill rotWithShape="1">
                <a:blip r:embed="rId13"/>
                <a:stretch>
                  <a:fillRect b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445035" cy="4541232"/>
            <a:chOff x="2557745" y="1571879"/>
            <a:chExt cx="444503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80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4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512545" cy="4541232"/>
            <a:chOff x="2557745" y="1571879"/>
            <a:chExt cx="451254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3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6654" y="1600200"/>
              <a:ext cx="2113636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2226" y="4184679"/>
              <a:ext cx="2017563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79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=3.74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5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blipFill rotWithShape="1">
                <a:blip r:embed="rId9"/>
                <a:stretch>
                  <a:fillRect l="-4348" r="-5314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=3.83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3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4831" r="-483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13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029200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/>
              <a:t>el </a:t>
            </a:r>
            <a:r>
              <a:rPr lang="es-CO" sz="2200" dirty="0">
                <a:latin typeface="Adobe Garamond Pro Bold" pitchFamily="18" charset="0"/>
              </a:rPr>
              <a:t>árbol</a:t>
            </a:r>
            <a:r>
              <a:rPr lang="es-CO" sz="2200" dirty="0"/>
              <a:t> contiene </a:t>
            </a:r>
            <a:r>
              <a:rPr lang="es-CO" sz="2200" dirty="0" smtClean="0"/>
              <a:t>comportamiento periódico, </a:t>
            </a:r>
            <a:r>
              <a:rPr lang="es-CO" sz="2200" dirty="0"/>
              <a:t>para cualquier número natural</a:t>
            </a:r>
          </a:p>
        </p:txBody>
      </p:sp>
    </p:spTree>
    <p:extLst>
      <p:ext uri="{BB962C8B-B14F-4D97-AF65-F5344CB8AC3E}">
        <p14:creationId xmlns:p14="http://schemas.microsoft.com/office/powerpoint/2010/main" val="8044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 los “atrayentes extraños” </a:t>
                </a:r>
                <a:r>
                  <a:rPr lang="es-CO" sz="2200" dirty="0">
                    <a:latin typeface="Adobe Garamond Pro Bold" pitchFamily="18" charset="0"/>
                  </a:rPr>
                  <a:t>polvorientos </a:t>
                </a:r>
                <a:r>
                  <a:rPr lang="es-CO" sz="2200" dirty="0"/>
                  <a:t>son </a:t>
                </a:r>
                <a:r>
                  <a:rPr lang="es-CO" sz="2200" dirty="0" smtClean="0"/>
                  <a:t>comunes</a:t>
                </a:r>
                <a:endParaRPr lang="es-CO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  <a:blipFill rotWithShape="1"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los “atrayentes extraños”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polvorientos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son comunes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en </a:t>
                </a:r>
                <a:r>
                  <a:rPr lang="es-CO" sz="2200" dirty="0" smtClean="0"/>
                  <a:t>las bandas blancas se encuentran los </a:t>
                </a:r>
                <a:r>
                  <a:rPr lang="es-CO" sz="2200" dirty="0">
                    <a:latin typeface="Adobe Garamond Pro Bold" pitchFamily="18" charset="0"/>
                  </a:rPr>
                  <a:t>“brotes”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del árbol</a:t>
                </a:r>
                <a:endParaRPr lang="es-CO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34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/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un </a:t>
            </a:r>
            <a:r>
              <a:rPr lang="es-CO" sz="2200" dirty="0"/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el </a:t>
            </a:r>
            <a:r>
              <a:rPr lang="es-CO" sz="2200" dirty="0"/>
              <a:t>r</a:t>
            </a:r>
            <a:r>
              <a:rPr lang="es-CO" sz="2200" dirty="0" smtClean="0"/>
              <a:t>ey </a:t>
            </a:r>
            <a:r>
              <a:rPr lang="es-CO" sz="2200" dirty="0"/>
              <a:t>Ezequías es sanado por el profeta Isaías (Is 38:21</a:t>
            </a:r>
            <a:r>
              <a:rPr lang="es-CO" sz="2200" dirty="0" smtClean="0"/>
              <a:t>)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639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76800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exquisita </a:t>
            </a:r>
            <a:r>
              <a:rPr lang="es-CO" sz="2200" dirty="0" smtClean="0">
                <a:latin typeface="+mj-lt"/>
              </a:rPr>
              <a:t>auto-similaridad</a:t>
            </a:r>
            <a:r>
              <a:rPr lang="es-CO" sz="2200" dirty="0" smtClean="0"/>
              <a:t> </a:t>
            </a:r>
            <a:r>
              <a:rPr lang="es-CO" sz="2200" i="1" dirty="0" smtClean="0"/>
              <a:t>ad infinítum</a:t>
            </a:r>
            <a:endParaRPr lang="es-CO" sz="2200" i="1" dirty="0"/>
          </a:p>
        </p:txBody>
      </p:sp>
    </p:spTree>
    <p:extLst>
      <p:ext uri="{BB962C8B-B14F-4D97-AF65-F5344CB8AC3E}">
        <p14:creationId xmlns:p14="http://schemas.microsoft.com/office/powerpoint/2010/main" val="1882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53096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suceden al ﬁnal de las </a:t>
            </a:r>
            <a:r>
              <a:rPr lang="es-CO" sz="2200" i="1" dirty="0"/>
              <a:t>bandas blancas </a:t>
            </a:r>
            <a:r>
              <a:rPr lang="es-CO" sz="2200" dirty="0"/>
              <a:t>de brotes para cualquier período</a:t>
            </a:r>
          </a:p>
        </p:txBody>
      </p:sp>
    </p:spTree>
    <p:extLst>
      <p:ext uri="{BB962C8B-B14F-4D97-AF65-F5344CB8AC3E}">
        <p14:creationId xmlns:p14="http://schemas.microsoft.com/office/powerpoint/2010/main" val="30527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la higuera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epuente\Documents\BOOKS\The Fig Tree and the Bell\TED_TALKS\ccc_c2_fig14_rer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0188" y="5476875"/>
            <a:ext cx="6143625" cy="746051"/>
            <a:chOff x="1600200" y="5754469"/>
            <a:chExt cx="6143625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00200" y="5754469"/>
                  <a:ext cx="286702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=−2.50…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:r>
                    <a:rPr lang="es-CO" sz="2200" dirty="0">
                      <a:latin typeface="Adobe Garamond Pro Bold" pitchFamily="18" charset="0"/>
                    </a:rPr>
                    <a:t>aperturas</a:t>
                  </a:r>
                  <a:endParaRPr lang="en-US" sz="2200" dirty="0">
                    <a:latin typeface="Adobe Garamond Pro Bold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5754469"/>
                  <a:ext cx="2867025" cy="738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66" t="-64228" r="-5319" b="-47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76800" y="5754469"/>
                  <a:ext cx="286702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=4.669…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:r>
                    <a:rPr lang="es-CO" sz="2200" dirty="0">
                      <a:latin typeface="Adobe Garamond Pro Bold" pitchFamily="18" charset="0"/>
                    </a:rPr>
                    <a:t>duraciones</a:t>
                  </a:r>
                  <a:endParaRPr lang="en-US" sz="2200" dirty="0">
                    <a:latin typeface="Adobe Garamond Pro Bold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5754469"/>
                  <a:ext cx="2867025" cy="738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66" t="-64228" r="-3830" b="-47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1600200" y="1447800"/>
            <a:ext cx="59436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las bifurcaciones suceden de una forma </a:t>
            </a:r>
            <a:r>
              <a:rPr lang="es-CO" sz="2200" dirty="0">
                <a:latin typeface="Adobe Garamond Pro Bold" pitchFamily="18" charset="0"/>
              </a:rPr>
              <a:t>ordenada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0646" y="1066800"/>
            <a:ext cx="2402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(Feigenbaum, 1978)</a:t>
            </a:r>
          </a:p>
        </p:txBody>
      </p:sp>
    </p:spTree>
    <p:extLst>
      <p:ext uri="{BB962C8B-B14F-4D97-AF65-F5344CB8AC3E}">
        <p14:creationId xmlns:p14="http://schemas.microsoft.com/office/powerpoint/2010/main" val="24220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0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5309681"/>
            <a:ext cx="9144000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relevante en biología, ecología, química, física, </a:t>
            </a:r>
            <a:r>
              <a:rPr lang="es-CO" sz="2200" dirty="0" smtClean="0"/>
              <a:t>economía…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419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relevante en biología, ecología, química, física,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economía…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la </a:t>
                </a:r>
                <a:r>
                  <a:rPr lang="es-CO" sz="2200" dirty="0"/>
                  <a:t>dinámica de la </a:t>
                </a:r>
                <a:r>
                  <a:rPr lang="es-CO" sz="2200" dirty="0">
                    <a:latin typeface="Adobe Garamond Pro Bold" pitchFamily="18" charset="0"/>
                  </a:rPr>
                  <a:t>convección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se reproduce si </a:t>
                </a:r>
                <a14:m>
                  <m:oMath xmlns:m="http://schemas.openxmlformats.org/officeDocument/2006/math">
                    <m:r>
                      <a:rPr lang="es-CO" sz="200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/>
                  <a:t> es </a:t>
                </a:r>
                <a:r>
                  <a:rPr lang="es-CO" sz="2200" dirty="0" smtClean="0"/>
                  <a:t>el </a:t>
                </a:r>
                <a:r>
                  <a:rPr lang="es-CO" sz="2200" dirty="0" smtClean="0">
                    <a:latin typeface="Adobe Garamond Pro Bold" pitchFamily="18" charset="0"/>
                  </a:rPr>
                  <a:t>calor </a:t>
                </a:r>
                <a:r>
                  <a:rPr lang="es-CO" sz="2200" dirty="0"/>
                  <a:t>(Libchaber, 1979)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  <a:blipFill rotWithShape="1">
                <a:blip r:embed="rId8"/>
                <a:stretch>
                  <a:fillRect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2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todo parece viajar en un </a:t>
                </a:r>
                <a:r>
                  <a:rPr lang="es-CO" sz="2200" dirty="0" smtClean="0">
                    <a:latin typeface="+mj-lt"/>
                  </a:rPr>
                  <a:t>atrayente extraño </a:t>
                </a:r>
                <a:r>
                  <a:rPr lang="es-CO" sz="2200" dirty="0"/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latin typeface="Cambria Math"/>
                      </a:rPr>
                      <m:t> </m:t>
                    </m:r>
                    <m:r>
                      <a:rPr lang="es-CO" sz="2200" i="1">
                        <a:latin typeface="Cambria Math"/>
                      </a:rPr>
                      <m:t>𝛼</m:t>
                    </m:r>
                    <m:r>
                      <a:rPr lang="es-CO" sz="2200" i="1"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blipFill rotWithShape="1">
                <a:blip r:embed="rId3"/>
                <a:stretch>
                  <a:fillRect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1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/>
              <a:t>sin embargo, las extensiones inestables del árbol deben excluirse: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todo parece viajar en un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/>
                  </a:rPr>
                  <a:t>atrayente extraño </a:t>
                </a:r>
                <a:r>
                  <a:rPr lang="es-CO" sz="2200" dirty="0">
                    <a:solidFill>
                      <a:prstClr val="black"/>
                    </a:solidFill>
                  </a:rPr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blipFill rotWithShape="1">
                <a:blip r:embed="rId3"/>
                <a:stretch>
                  <a:fillRect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4" y="4647182"/>
            <a:ext cx="3867912" cy="18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34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rey Ezequías es sanado por el profeta Isaías (Is 38:21)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Natanael es visto bajo la higuera (Jn 1:47–51)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</a:t>
            </a:r>
            <a:r>
              <a:rPr lang="es-CO" sz="2200" dirty="0"/>
              <a:t>parábola de la higuera estéril (Lc 13:6–9)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Jesús maldice una </a:t>
            </a:r>
            <a:r>
              <a:rPr lang="es-CO" sz="2200" dirty="0" smtClean="0"/>
              <a:t>higuera sin fruto </a:t>
            </a:r>
            <a:r>
              <a:rPr lang="es-CO" sz="2200" dirty="0"/>
              <a:t>(Mt 21:18–22, Mc 11:12–23)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parábola </a:t>
            </a:r>
            <a:r>
              <a:rPr lang="es-CO" sz="2200" dirty="0"/>
              <a:t>de la higuera (Mc 13:28–31, Lc 21:29–33)</a:t>
            </a:r>
          </a:p>
        </p:txBody>
      </p:sp>
    </p:spTree>
    <p:extLst>
      <p:ext uri="{BB962C8B-B14F-4D97-AF65-F5344CB8AC3E}">
        <p14:creationId xmlns:p14="http://schemas.microsoft.com/office/powerpoint/2010/main" val="4376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2587752"/>
            <a:ext cx="192358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árboles similares para cualquier </a:t>
            </a:r>
            <a:r>
              <a:rPr lang="es-CO" sz="2200" dirty="0" smtClean="0">
                <a:latin typeface="+mj-lt"/>
              </a:rPr>
              <a:t>período</a:t>
            </a:r>
            <a:r>
              <a:rPr lang="es-CO" sz="2200" dirty="0" smtClean="0"/>
              <a:t> deben </a:t>
            </a:r>
            <a:r>
              <a:rPr lang="es-CO" sz="2200" dirty="0"/>
              <a:t>ser excluidos 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502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árboles similares para cualquier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período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deben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excluidos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atrayente extraño es por lo tanto </a:t>
            </a:r>
            <a:r>
              <a:rPr lang="es-CO" sz="2200" dirty="0" smtClean="0">
                <a:latin typeface="+mj-lt"/>
              </a:rPr>
              <a:t>polvo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¡los puntos que llegan al </a:t>
            </a:r>
            <a:r>
              <a:rPr lang="es-CO" sz="2200" dirty="0" smtClean="0">
                <a:latin typeface="+mj-lt"/>
              </a:rPr>
              <a:t>medio </a:t>
            </a:r>
            <a:r>
              <a:rPr lang="es-CO" sz="2200" dirty="0" smtClean="0"/>
              <a:t>pintan una </a:t>
            </a:r>
            <a:r>
              <a:rPr lang="es-CO" sz="2200" dirty="0" smtClean="0">
                <a:latin typeface="+mj-lt"/>
              </a:rPr>
              <a:t>raíz cuadrada </a:t>
            </a:r>
            <a:r>
              <a:rPr lang="es-CO" sz="2200" dirty="0" smtClean="0"/>
              <a:t>invertida!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429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¡los puntos que llegan al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pintan una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raíz cuadrada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invertida!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las ideas nos recuerdan el concepto del </a:t>
            </a:r>
            <a:r>
              <a:rPr lang="es-CO" sz="2200" i="1" dirty="0" smtClean="0">
                <a:latin typeface="+mj-lt"/>
              </a:rPr>
              <a:t>purgatorio</a:t>
            </a:r>
            <a:endParaRPr lang="es-CO" sz="2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i="1" dirty="0" smtClean="0"/>
              <a:t>¡</a:t>
            </a:r>
            <a:r>
              <a:rPr lang="es-CO" sz="2200" dirty="0" smtClean="0"/>
              <a:t>es mucho mejor </a:t>
            </a:r>
            <a:r>
              <a:rPr lang="es-CO" sz="2200" dirty="0"/>
              <a:t>no perderse </a:t>
            </a:r>
            <a:r>
              <a:rPr lang="es-CO" sz="2200" i="1" u="sng" dirty="0" smtClean="0">
                <a:latin typeface="+mj-lt"/>
              </a:rPr>
              <a:t>el</a:t>
            </a:r>
            <a:r>
              <a:rPr lang="es-CO" sz="2200" i="1" dirty="0" smtClean="0">
                <a:latin typeface="+mj-lt"/>
              </a:rPr>
              <a:t> punto</a:t>
            </a:r>
            <a:r>
              <a:rPr lang="es-CO" sz="2200" i="1" dirty="0" smtClean="0"/>
              <a:t>!</a:t>
            </a:r>
            <a:endParaRPr lang="es-CO" sz="2200" i="1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para 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99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471542"/>
            <a:ext cx="914399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bájese </a:t>
            </a:r>
            <a:r>
              <a:rPr lang="es-CO" sz="2200" dirty="0"/>
              <a:t>del árbol disminuyendo su </a:t>
            </a:r>
            <a:r>
              <a:rPr lang="es-CO" sz="2200" dirty="0">
                <a:latin typeface="Adobe Garamond Pro Bold" pitchFamily="18" charset="0"/>
              </a:rPr>
              <a:t>calor</a:t>
            </a:r>
            <a:r>
              <a:rPr lang="es-CO" sz="2200" dirty="0"/>
              <a:t> para hallar la </a:t>
            </a:r>
            <a:r>
              <a:rPr lang="es-CO" sz="2200" dirty="0" smtClean="0">
                <a:latin typeface="Adobe Garamond Pro Bold" pitchFamily="18" charset="0"/>
              </a:rPr>
              <a:t>raíz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bájese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del árbol disminuyendo su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para hallar la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abandónese al </a:t>
                </a:r>
                <a:r>
                  <a:rPr lang="es-CO" sz="2200" dirty="0">
                    <a:solidFill>
                      <a:prstClr val="black"/>
                    </a:solidFill>
                    <a:latin typeface="+mj-lt"/>
                  </a:rPr>
                  <a:t>umbral</a:t>
                </a:r>
                <a:r>
                  <a:rPr lang="es-CO" sz="2200" dirty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, para llegar al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Origen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  <a:blipFill rotWithShape="1">
                <a:blip r:embed="rId3"/>
                <a:stretch>
                  <a:fillRect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bájese del árbol disminuyendo su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para hallar la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abandónese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/>
                  </a:rPr>
                  <a:t>umbral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para llegar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Origen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evite las </a:t>
                </a:r>
                <a:r>
                  <a:rPr lang="es-CO" sz="2200" dirty="0"/>
                  <a:t>no-linealidades (</a:t>
                </a:r>
                <a14:m>
                  <m:oMath xmlns:m="http://schemas.openxmlformats.org/officeDocument/2006/math">
                    <m:r>
                      <a:rPr lang="es-CO" sz="2000" i="1">
                        <a:latin typeface="Cambria Math"/>
                      </a:rPr>
                      <m:t>𝛼</m:t>
                    </m:r>
                    <m:r>
                      <a:rPr lang="es-CO" sz="2000" i="1">
                        <a:latin typeface="Cambria Math"/>
                      </a:rPr>
                      <m:t>&gt;1</m:t>
                    </m:r>
                  </m:oMath>
                </a14:m>
                <a:r>
                  <a:rPr lang="es-CO" sz="2200" dirty="0"/>
                  <a:t>) para escapar </a:t>
                </a:r>
                <a:r>
                  <a:rPr lang="es-CO" sz="2200" dirty="0" smtClean="0"/>
                  <a:t>de las </a:t>
                </a:r>
                <a:r>
                  <a:rPr lang="es-CO" sz="2200" dirty="0" smtClean="0">
                    <a:latin typeface="+mj-lt"/>
                  </a:rPr>
                  <a:t>espinas</a:t>
                </a:r>
                <a:r>
                  <a:rPr lang="es-CO" sz="2200" dirty="0" smtClean="0"/>
                  <a:t> y el </a:t>
                </a:r>
                <a:r>
                  <a:rPr lang="es-CO" sz="2200" dirty="0" smtClean="0">
                    <a:latin typeface="Adobe Garamond Pro Bold" pitchFamily="18" charset="0"/>
                  </a:rPr>
                  <a:t>polvo</a:t>
                </a:r>
                <a:endParaRPr lang="es-CO" sz="22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  <a:blipFill rotWithShape="1">
                <a:blip r:embed="rId3"/>
                <a:stretch>
                  <a:fillRect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una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prstClr val="black"/>
                </a:solidFill>
              </a:rPr>
              <a:t>alegórica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prstClr val="black"/>
                </a:solidFill>
              </a:rPr>
              <a:t>sin fruto, consistentemente </a:t>
            </a:r>
            <a:r>
              <a:rPr lang="es-CO" sz="2200" dirty="0" smtClean="0">
                <a:solidFill>
                  <a:prstClr val="black"/>
                </a:solidFill>
              </a:rPr>
              <a:t>maldecida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esta higuera y otros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prstClr val="black"/>
                </a:solidFill>
              </a:rPr>
              <a:t> tienen ramas tiernas y muchos </a:t>
            </a:r>
            <a:r>
              <a:rPr lang="es-CO" sz="2200" dirty="0" smtClean="0">
                <a:solidFill>
                  <a:prstClr val="black"/>
                </a:solidFill>
              </a:rPr>
              <a:t>brotes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higuera y otros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tienen ramas tiernas y muchos brotes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hacha está a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  <a:r>
              <a:rPr lang="es-CO" sz="2200" dirty="0">
                <a:solidFill>
                  <a:prstClr val="black"/>
                </a:solidFill>
              </a:rPr>
              <a:t> de los árboles, Natanael está en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podemos maldecir la higuera tal y como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Él</a:t>
            </a:r>
            <a:r>
              <a:rPr lang="es-CO" sz="2200" dirty="0">
                <a:solidFill>
                  <a:prstClr val="black"/>
                </a:solidFill>
              </a:rPr>
              <a:t> encaró al viento</a:t>
            </a:r>
          </a:p>
        </p:txBody>
      </p:sp>
    </p:spTree>
    <p:extLst>
      <p:ext uri="{BB962C8B-B14F-4D97-AF65-F5344CB8AC3E}">
        <p14:creationId xmlns:p14="http://schemas.microsoft.com/office/powerpoint/2010/main" val="3730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simplicidad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serenidad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prstClr val="black"/>
                  </a:solidFill>
                </a:rPr>
                <a:t>paz </a:t>
              </a:r>
              <a:endParaRPr lang="es-ES" sz="2000" i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desorden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complejidad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caos</a:t>
              </a:r>
            </a:p>
          </p:txBody>
        </p:sp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71600" y="1676400"/>
                  <a:ext cx="2324100" cy="31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simplicidad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serenidad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paz </a:t>
                  </a:r>
                  <a:endParaRPr lang="es-E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decrecer</a:t>
                  </a:r>
                  <a:endParaRPr lang="es-ES" sz="2000" i="1" dirty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como dice Dios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debajo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abandono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3170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52900" y="1685925"/>
                  <a:ext cx="2400300" cy="31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desorden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complejidad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aumentar</a:t>
                  </a:r>
                  <a:endParaRPr lang="es-ES" sz="2000" i="1" dirty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nuestra manera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encima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egoísmo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31700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71600" y="1676400"/>
                  <a:ext cx="2324100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simplicidad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serenidad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paz </a:t>
                  </a:r>
                  <a:endParaRPr lang="es-E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decrecer</a:t>
                  </a:r>
                  <a:endParaRPr lang="es-E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como dice Dios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debajo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abandono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obediencia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bendición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descansar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el </a:t>
                  </a:r>
                  <a:r>
                    <a:rPr lang="es-ES" sz="2000" i="1" dirty="0" smtClean="0"/>
                    <a:t>cielo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470898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52900" y="1685925"/>
                  <a:ext cx="2400300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desorden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complejidad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aumentar</a:t>
                  </a:r>
                  <a:endParaRPr lang="es-E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nuestra manera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encima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egoísmo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rebeldía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maldición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vagar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el inﬁerno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47089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En medio del caos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8300" y="1447800"/>
            <a:ext cx="5867400" cy="4712957"/>
            <a:chOff x="1676400" y="1904999"/>
            <a:chExt cx="5867400" cy="4712957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71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En la ciencia moderna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hay un árbol católico,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con raíz sempiterna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un follaje caótico. 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Este icono describe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demencia del meollo,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poderoso deﬁne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salida del embrollo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s-ES" sz="20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smtClean="0">
                  <a:latin typeface="Adobe Garamond Pro" pitchFamily="18" charset="0"/>
                </a:rPr>
                <a:t>Ay </a:t>
              </a:r>
              <a:r>
                <a:rPr lang="es-ES" sz="2000" dirty="0">
                  <a:latin typeface="Adobe Garamond Pro" pitchFamily="18" charset="0"/>
                </a:rPr>
                <a:t>amigo comprende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ﬁel aviso de la higuera: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si te crees muy valiente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vas a llorar tu ceguera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n-US" sz="2000" dirty="0" smtClean="0"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332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Oye bien santo consejo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prepararse es prudente: 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 vital andar despierto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para burlar a la muerte. </a:t>
              </a:r>
              <a:endParaRPr lang="es-ES" sz="20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n-U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Ay mira mejor bajarse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evitando ay lo extraño,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el umbral mira protege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y te lleva a su rebaño.</a:t>
              </a:r>
            </a:p>
            <a:p>
              <a:pPr algn="ctr">
                <a:lnSpc>
                  <a:spcPct val="114000"/>
                </a:lnSpc>
              </a:pPr>
              <a:endParaRPr lang="en-US" sz="1200" i="1" dirty="0">
                <a:latin typeface="Adobe Garamond Pro" pitchFamily="18" charset="0"/>
              </a:endParaRPr>
            </a:p>
          </p:txBody>
        </p:sp>
      </p:grpSp>
      <p:pic>
        <p:nvPicPr>
          <p:cNvPr id="14338" name="Picture 2" descr="C:\Users\cepuente\Documents\BOOKS\The Fig Tree and the Bell\Chaos\ccc_c2_fig2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783442"/>
            <a:ext cx="58473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8300" y="953357"/>
            <a:ext cx="5867400" cy="5344541"/>
            <a:chOff x="1676400" y="1904999"/>
            <a:chExt cx="5867400" cy="5344541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514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salida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lleva a la vida.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 Bold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una guarida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sana la herida.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caminito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va al inﬁnito.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 puntito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lo une </a:t>
              </a:r>
              <a:r>
                <a:rPr lang="es-ES" sz="2000" dirty="0" smtClean="0">
                  <a:solidFill>
                    <a:prstClr val="black"/>
                  </a:solidFill>
                  <a:latin typeface="Adobe Garamond Pro" pitchFamily="18" charset="0"/>
                </a:rPr>
                <a:t>todito</a:t>
              </a: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.</a:t>
              </a:r>
              <a:endParaRPr lang="en-US" sz="2000" dirty="0">
                <a:solidFill>
                  <a:prstClr val="black"/>
                </a:solidFill>
                <a:latin typeface="Adobe Garamond Pro Bold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34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rayuela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brincas sin pena.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Omega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nutre y libera.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pozo ﬁno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riega el destino.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amigo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da lo divino.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461510"/>
            <a:ext cx="67195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 en la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prstClr val="black"/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”</a:t>
            </a:r>
            <a:endParaRPr lang="es-CO" sz="2200" dirty="0">
              <a:solidFill>
                <a:prstClr val="black"/>
              </a:solidFill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0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prstClr val="black"/>
                </a:solidFill>
              </a:rPr>
              <a:t> a sí mismo, tome su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prstClr val="black"/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“quien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prstClr val="black"/>
                </a:solidFill>
              </a:rPr>
              <a:t>su vida por mí,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“si el grano de trigo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prstClr val="black"/>
                </a:solidFill>
              </a:rPr>
              <a:t>, da mucho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juntos?”</a:t>
            </a:r>
            <a:endParaRPr lang="es-CO" sz="2200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juntos?”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“no se recogen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higos </a:t>
            </a:r>
            <a:r>
              <a:rPr lang="es-CO" sz="2200" dirty="0" smtClean="0">
                <a:solidFill>
                  <a:prstClr val="black"/>
                </a:solidFill>
              </a:rPr>
              <a:t>de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poder de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santidad </a:t>
            </a:r>
            <a:r>
              <a:rPr lang="es-CO" sz="2200" dirty="0" smtClean="0">
                <a:solidFill>
                  <a:prstClr val="black"/>
                </a:solidFill>
              </a:rPr>
              <a:t>se visualiza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geométricamente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punto de escape del caos es el punto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Ω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6" y="5262925"/>
            <a:ext cx="1014984" cy="3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día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1447800"/>
            <a:ext cx="6781800" cy="5063823"/>
            <a:chOff x="1676400" y="1904999"/>
            <a:chExt cx="5867400" cy="5063823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93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aquí llega el gran </a:t>
              </a:r>
              <a:r>
                <a:rPr lang="es-ES" sz="2000" dirty="0" smtClean="0">
                  <a:latin typeface="Adobe Garamond Pro" pitchFamily="18" charset="0"/>
                </a:rPr>
                <a:t>día,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 smtClean="0">
                  <a:latin typeface="Adobe Garamond Pro" pitchFamily="18" charset="0"/>
                </a:rPr>
                <a:t>Marana</a:t>
              </a:r>
              <a:r>
                <a:rPr lang="es-ES" sz="2000" dirty="0" smtClean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ya se viene la alegría,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llega el reino y su consuelo,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aleluya, viene el cielo,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  <a:endParaRPr lang="en-US" sz="2000" dirty="0" smtClean="0"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06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ya la higuera brotó hojas,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ya viene amigo sincero,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llega el Rey y su victoria,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aleluya, es la gloria,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  <a:endParaRPr lang="en-US" sz="1200" i="1" dirty="0">
                <a:latin typeface="Adobe Garamond Pr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6644" y="897089"/>
            <a:ext cx="3170712" cy="506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ay amigo da buen fruto,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s-ES" sz="1200" dirty="0">
              <a:latin typeface="Adobe Garamond Pro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que ya llama la campana,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s-ES" sz="1200" dirty="0">
              <a:latin typeface="Adobe Garamond Pro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ay mamá cuida tu aceite,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s-ES" sz="1200" dirty="0">
              <a:latin typeface="Adobe Garamond Pro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aleluya, viene el día,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+mj-lt"/>
              </a:rPr>
              <a:t>Marana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  <a:endParaRPr lang="en-US" sz="2000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Caos nunca más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2526" y="858743"/>
            <a:ext cx="2288474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</a:t>
            </a:r>
            <a:r>
              <a:rPr lang="es-ES" sz="160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kumimoji="0" lang="es-ES" sz="16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comienza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atracción sutil,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fruto ajeno ves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parece toda miel,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traspasas tu nivel,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muerdes el polvo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en cantidad.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311302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53000" y="1345884"/>
            <a:ext cx="2117196" cy="492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tan común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diablo y su matiz,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destruye la amistad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negando la raíz,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¿y qué?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valiente y sin poder,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alejas con afán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ansiedad.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triste siempre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dinámica infernal,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error pequeñito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crece presto sin azar,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yo lo puedo si él,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haces el tonto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verdad.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32760"/>
            <a:ext cx="795406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2526" y="1349276"/>
            <a:ext cx="2288474" cy="489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pago justo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destierro celestial,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la ciencia lo confirma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solo gana la verdad,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fiel al fin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aprende de humildad,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aceptas buen ardor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 el caos ya se va.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termina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actitud gentil,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trino te arrebata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te deja ya mentir,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bello en paz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proyecta su hermandad,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caminas de su mano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hay caos nunca más.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3365449"/>
            <a:ext cx="103968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53000" y="2209800"/>
            <a:ext cx="2117196" cy="317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5" y="2727960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3657600" cy="5508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8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diferentes casos dependiendo del parámetro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blipFill rotWithShape="1">
                <a:blip r:embed="rId6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epuente\Documents\BOOKS\The Fig Tree and the Bell\TED_TALKS\Talk 2\l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6" y="1496031"/>
            <a:ext cx="212094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1186" y="1496285"/>
            <a:ext cx="4516199" cy="2040001"/>
            <a:chOff x="2557745" y="1571879"/>
            <a:chExt cx="4516199" cy="20400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cepuente\Documents\BOOKS\The Fig Tree and the Bell\TED_TALKS\Talk 2\l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2120944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15D35219-3E7E-4582-87AB-AEE346BAA33D}&quot;/&gt;&lt;isInvalidForFieldText val=&quot;0&quot;/&gt;&lt;Image&gt;&lt;filename val=&quot;C:\Users\cepuente\AppData\Local\Temp\CP6432927669196Session\CPTrustFolder6432927669196\PPTImport6432953842482\data\asimages\{15D35219-3E7E-4582-87AB-AEE346BAA33D}_55.png&quot;/&gt;&lt;left val=&quot;48&quot;/&gt;&lt;top val=&quot;267&quot;/&gt;&lt;width val=&quot;865&quot;/&gt;&lt;height val=&quot;17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5&quot;/&gt;&lt;lineCharCount val=&quot;20&quot;/&gt;&lt;lineCharCount val=&quot;14&quot;/&gt;&lt;lineCharCount val=&quot;15&quot;/&gt;&lt;lineCharCount val=&quot;14&quot;/&gt;&lt;lineCharCount val=&quot;17&quot;/&gt;&lt;lineCharCount val=&quot;15&quot;/&gt;&lt;lineCharCount val=&quot;20&quot;/&gt;&lt;lineCharCount val=&quot;14&quot;/&gt;&lt;lineCharCount val=&quot;15&quot;/&gt;&lt;lineCharCount val=&quot;15&quot;/&gt;&lt;lineCharCount val=&quot;13&quot;/&gt;&lt;lineCharCount val=&quot;1&quot;/&gt;&lt;lineCharCount val=&quot;18&quot;/&gt;&lt;lineCharCount val=&quot;21&quot;/&gt;&lt;lineCharCount val=&quot;19&quot;/&gt;&lt;lineCharCount val=&quot;18&quot;/&gt;&lt;lineCharCount val=&quot;18&quot;/&gt;&lt;lineCharCount val=&quot;20&quot;/&gt;&lt;lineCharCount val=&quot;22&quot;/&gt;&lt;lineCharCount val=&quot;20&quot;/&gt;&lt;/TableIndex&gt;&lt;/ShapeTextInfo&gt;"/>
  <p:tag name="HTML_SHAPEINFO" val="&lt;ThreeDShapeInfo&gt;&lt;uuid val=&quot;{2F417F43-596E-4BF2-81E2-5803DA501074}&quot;/&gt;&lt;isInvalidForFieldText val=&quot;0&quot;/&gt;&lt;Image&gt;&lt;filename val=&quot;C:\Users\cepuente\AppData\Local\Temp\CP6432927669196Session\CPTrustFolder6432927669196\PPTImport6432953842482\data\asimages\{2F417F43-596E-4BF2-81E2-5803DA501074}_56.png&quot;/&gt;&lt;left val=&quot;200&quot;/&gt;&lt;top val=&quot;88&quot;/&gt;&lt;width val=&quot;241&quot;/&gt;&lt;height val=&quot;55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9&quot;/&gt;&lt;lineCharCount val=&quot;22&quot;/&gt;&lt;lineCharCount val=&quot;20&quot;/&gt;&lt;lineCharCount val=&quot;17&quot;/&gt;&lt;lineCharCount val=&quot;20&quot;/&gt;&lt;lineCharCount val=&quot;22&quot;/&gt;&lt;lineCharCount val=&quot;19&quot;/&gt;&lt;lineCharCount val=&quot;21&quot;/&gt;&lt;lineCharCount val=&quot;2&quot;/&gt;&lt;lineCharCount val=&quot;1&quot;/&gt;&lt;lineCharCount val=&quot;1&quot;/&gt;&lt;lineCharCount val=&quot;21&quot;/&gt;&lt;lineCharCount val=&quot;19&quot;/&gt;&lt;lineCharCount val=&quot;19&quot;/&gt;&lt;lineCharCount val=&quot;23&quot;/&gt;&lt;lineCharCount val=&quot;18&quot;/&gt;&lt;lineCharCount val=&quot;19&quot;/&gt;&lt;lineCharCount val=&quot;23&quot;/&gt;&lt;lineCharCount val=&quot;18&quot;/&gt;&lt;/TableIndex&gt;&lt;/ShapeTextInfo&gt;"/>
  <p:tag name="HTML_SHAPEINFO" val="&lt;ThreeDShapeInfo&gt;&lt;uuid val=&quot;{2B5CC53E-F833-4D82-91DB-02570F185A69}&quot;/&gt;&lt;isInvalidForFieldText val=&quot;0&quot;/&gt;&lt;Image&gt;&lt;filename val=&quot;C:\Users\cepuente\AppData\Local\Temp\CP6432927669196Session\CPTrustFolder6432927669196\PPTImport6432953842482\data\asimages\{2B5CC53E-F833-4D82-91DB-02570F185A69}_56.png&quot;/&gt;&lt;left val=&quot;520&quot;/&gt;&lt;top val=&quot;140&quot;/&gt;&lt;width val=&quot;223&quot;/&gt;&lt;height val=&quot;52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20&quot;/&gt;&lt;lineCharCount val=&quot;21&quot;/&gt;&lt;lineCharCount val=&quot;23&quot;/&gt;&lt;lineCharCount val=&quot;21&quot;/&gt;&lt;lineCharCount val=&quot;19&quot;/&gt;&lt;lineCharCount val=&quot;21&quot;/&gt;&lt;lineCharCount val=&quot;19&quot;/&gt;&lt;lineCharCount val=&quot;20&quot;/&gt;&lt;lineCharCount val=&quot;3&quot;/&gt;&lt;lineCharCount val=&quot;1&quot;/&gt;&lt;lineCharCount val=&quot;1&quot;/&gt;&lt;lineCharCount val=&quot;17&quot;/&gt;&lt;lineCharCount val=&quot;20&quot;/&gt;&lt;lineCharCount val=&quot;21&quot;/&gt;&lt;lineCharCount val=&quot;22&quot;/&gt;&lt;lineCharCount val=&quot;20&quot;/&gt;&lt;lineCharCount val=&quot;23&quot;/&gt;&lt;lineCharCount val=&quot;19&quot;/&gt;&lt;lineCharCount val=&quot;22&quot;/&gt;&lt;/TableIndex&gt;&lt;/ShapeTextInfo&gt;"/>
  <p:tag name="HTML_SHAPEINFO" val="&lt;ThreeDShapeInfo&gt;&lt;uuid val=&quot;{3F24F43E-56BC-4DE0-9F81-2ECF71DFFC37}&quot;/&gt;&lt;isInvalidForFieldText val=&quot;0&quot;/&gt;&lt;Image&gt;&lt;filename val=&quot;C:\Users\cepuente\AppData\Local\Temp\CP6432927669196Session\CPTrustFolder6432927669196\PPTImport6432953842482\data\asimages\{3F24F43E-56BC-4DE0-9F81-2ECF71DFFC37}_57.png&quot;/&gt;&lt;left val=&quot;200&quot;/&gt;&lt;top val=&quot;140&quot;/&gt;&lt;width val=&quot;241&quot;/&gt;&lt;height val=&quot;51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1299D6-E16D-4BB6-80B8-146A2F1182D8}&quot;/&gt;&lt;isInvalidForFieldText val=&quot;0&quot;/&gt;&lt;Image&gt;&lt;filename val=&quot;C:\Users\cepuente\AppData\Local\Temp\CP6432927669196Session\CPTrustFolder6432927669196\PPTImport6432948954783\data\asimages\{291299D6-E16D-4BB6-80B8-146A2F1182D8}.png&quot;/&gt;&lt;left val=&quot;99&quot;/&gt;&lt;top val=&quot;352&quot;/&gt;&lt;width val=&quot;109&quot;/&gt;&lt;height val=&quot;13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5&quot;/&gt;&lt;lineCharCount val=&quot;20&quot;/&gt;&lt;lineCharCount val=&quot;14&quot;/&gt;&lt;lineCharCount val=&quot;15&quot;/&gt;&lt;lineCharCount val=&quot;14&quot;/&gt;&lt;lineCharCount val=&quot;17&quot;/&gt;&lt;lineCharCount val=&quot;15&quot;/&gt;&lt;lineCharCount val=&quot;20&quot;/&gt;&lt;lineCharCount val=&quot;14&quot;/&gt;&lt;lineCharCount val=&quot;15&quot;/&gt;&lt;lineCharCount val=&quot;15&quot;/&gt;&lt;lineCharCount val=&quot;12&quot;/&gt;&lt;/TableIndex&gt;&lt;/ShapeTextInfo&gt;"/>
  <p:tag name="HTML_SHAPEINFO" val="&lt;ThreeDShapeInfo&gt;&lt;uuid val=&quot;{75A18ECE-0631-4CED-AE7A-6B22C3514D47}&quot;/&gt;&lt;isInvalidForFieldText val=&quot;0&quot;/&gt;&lt;Image&gt;&lt;filename val=&quot;C:\Users\cepuente\AppData\Local\Temp\CP6432927669196Session\CPTrustFolder6432927669196\PPTImport6432953842482\data\asimages\{75A18ECE-0631-4CED-AE7A-6B22C3514D47}_57.png&quot;/&gt;&lt;left val=&quot;520&quot;/&gt;&lt;top val=&quot;230&quot;/&gt;&lt;width val=&quot;223&quot;/&gt;&lt;height val=&quot;33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45604</TotalTime>
  <Words>2511</Words>
  <Application>Microsoft Office PowerPoint</Application>
  <PresentationFormat>On-screen Show (4:3)</PresentationFormat>
  <Paragraphs>447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2_Office Theme</vt:lpstr>
      <vt:lpstr>Ya la higuera brotó hojas, Marana tha</vt:lpstr>
      <vt:lpstr>La higuera y las Sagradas Escrituras</vt:lpstr>
      <vt:lpstr>La higuera y las Sagradas Escrituras</vt:lpstr>
      <vt:lpstr>El mapa logístico</vt:lpstr>
      <vt:lpstr>El mapa logístico</vt:lpstr>
      <vt:lpstr>El mapa logístico</vt:lpstr>
      <vt:lpstr>El mapa logístico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El diagrama de las bifurcaciones</vt:lpstr>
      <vt:lpstr>El diagrama de las bifurcaciones</vt:lpstr>
      <vt:lpstr>El diagrama de las bifurcaciones</vt:lpstr>
      <vt:lpstr>El diagrama de las bifurcaciones</vt:lpstr>
      <vt:lpstr>El diagrama de las bifurcaciones</vt:lpstr>
      <vt:lpstr>Brote intermedio del período 3</vt:lpstr>
      <vt:lpstr>Brote intermedio del período 3</vt:lpstr>
      <vt:lpstr>Multitud de espinas</vt:lpstr>
      <vt:lpstr>Multitud de espinas</vt:lpstr>
      <vt:lpstr>Universalidad en la higuera</vt:lpstr>
      <vt:lpstr>Universalidad en otros árboles caóticos</vt:lpstr>
      <vt:lpstr>Universalidad en otros árboles caóticos</vt:lpstr>
      <vt:lpstr>Universalidad en otros árboles caóticos</vt:lpstr>
      <vt:lpstr>En la cima del caos</vt:lpstr>
      <vt:lpstr>En la cima del caos</vt:lpstr>
      <vt:lpstr>Oscilaciones en la cima</vt:lpstr>
      <vt:lpstr>Oscilaciones en la cima</vt:lpstr>
      <vt:lpstr>Oscilaciones en la cima</vt:lpstr>
      <vt:lpstr>Un escape hacia el origen</vt:lpstr>
      <vt:lpstr>Un escape hacia el origen</vt:lpstr>
      <vt:lpstr>Un escape hacia el origen</vt:lpstr>
      <vt:lpstr>Puro sentido común</vt:lpstr>
      <vt:lpstr>Puro sentido común</vt:lpstr>
      <vt:lpstr>Puro sentido común</vt:lpstr>
      <vt:lpstr>Puro sentido común</vt:lpstr>
      <vt:lpstr>¿Un árbol cientíﬁco profético?</vt:lpstr>
      <vt:lpstr>¿Un árbol cientíﬁco profético?</vt:lpstr>
      <vt:lpstr>¿Un árbol cientíﬁco profético?</vt:lpstr>
      <vt:lpstr>¿Un árbol cientíﬁco profético?</vt:lpstr>
      <vt:lpstr>Nuestras Opciones</vt:lpstr>
      <vt:lpstr>Nuestras Opciones</vt:lpstr>
      <vt:lpstr>Nuestras Opciones</vt:lpstr>
      <vt:lpstr>En medio del caos</vt:lpstr>
      <vt:lpstr>PowerPoint Presentation</vt:lpstr>
      <vt:lpstr>Otras coincidencias</vt:lpstr>
      <vt:lpstr>Otras coincidencias</vt:lpstr>
      <vt:lpstr>Otras coincidencias</vt:lpstr>
      <vt:lpstr>Otras coincidencias</vt:lpstr>
      <vt:lpstr>El gran día</vt:lpstr>
      <vt:lpstr>PowerPoint Presentation</vt:lpstr>
      <vt:lpstr>Caos nunca más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Lessons from Chaotic Fig Trees</dc:title>
  <dc:creator>Carlos E. Puente</dc:creator>
  <cp:lastModifiedBy>Carlos E. Puente</cp:lastModifiedBy>
  <cp:revision>168</cp:revision>
  <cp:lastPrinted>2013-06-13T21:28:17Z</cp:lastPrinted>
  <dcterms:created xsi:type="dcterms:W3CDTF">2011-09-23T23:04:55Z</dcterms:created>
  <dcterms:modified xsi:type="dcterms:W3CDTF">2014-08-30T22:30:53Z</dcterms:modified>
</cp:coreProperties>
</file>