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9" r:id="rId4"/>
    <p:sldId id="292" r:id="rId5"/>
    <p:sldId id="260" r:id="rId6"/>
    <p:sldId id="281" r:id="rId7"/>
    <p:sldId id="282" r:id="rId8"/>
    <p:sldId id="293" r:id="rId9"/>
    <p:sldId id="261" r:id="rId10"/>
    <p:sldId id="278" r:id="rId11"/>
    <p:sldId id="279" r:id="rId12"/>
    <p:sldId id="280" r:id="rId13"/>
    <p:sldId id="298" r:id="rId14"/>
    <p:sldId id="262" r:id="rId15"/>
    <p:sldId id="277" r:id="rId16"/>
    <p:sldId id="299" r:id="rId17"/>
    <p:sldId id="263" r:id="rId18"/>
    <p:sldId id="264" r:id="rId19"/>
    <p:sldId id="300" r:id="rId20"/>
    <p:sldId id="301" r:id="rId21"/>
    <p:sldId id="265" r:id="rId22"/>
    <p:sldId id="302" r:id="rId23"/>
    <p:sldId id="266" r:id="rId24"/>
    <p:sldId id="303" r:id="rId25"/>
    <p:sldId id="267" r:id="rId26"/>
    <p:sldId id="268" r:id="rId27"/>
    <p:sldId id="304" r:id="rId28"/>
    <p:sldId id="305" r:id="rId29"/>
    <p:sldId id="269" r:id="rId30"/>
    <p:sldId id="291" r:id="rId31"/>
    <p:sldId id="306" r:id="rId32"/>
    <p:sldId id="290" r:id="rId33"/>
    <p:sldId id="307" r:id="rId34"/>
    <p:sldId id="285" r:id="rId35"/>
    <p:sldId id="308" r:id="rId36"/>
    <p:sldId id="309" r:id="rId37"/>
    <p:sldId id="272" r:id="rId38"/>
    <p:sldId id="310" r:id="rId39"/>
    <p:sldId id="311" r:id="rId40"/>
    <p:sldId id="312" r:id="rId41"/>
    <p:sldId id="315" r:id="rId42"/>
    <p:sldId id="316" r:id="rId43"/>
    <p:sldId id="317" r:id="rId44"/>
    <p:sldId id="318" r:id="rId45"/>
    <p:sldId id="274" r:id="rId46"/>
    <p:sldId id="313" r:id="rId47"/>
    <p:sldId id="314" r:id="rId48"/>
    <p:sldId id="323" r:id="rId49"/>
    <p:sldId id="286" r:id="rId50"/>
    <p:sldId id="295" r:id="rId51"/>
    <p:sldId id="319" r:id="rId52"/>
    <p:sldId id="296" r:id="rId53"/>
    <p:sldId id="297" r:id="rId54"/>
    <p:sldId id="324" r:id="rId55"/>
    <p:sldId id="325" r:id="rId56"/>
    <p:sldId id="320" r:id="rId57"/>
    <p:sldId id="321" r:id="rId58"/>
    <p:sldId id="322" r:id="rId59"/>
    <p:sldId id="25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94718" autoAdjust="0"/>
  </p:normalViewPr>
  <p:slideViewPr>
    <p:cSldViewPr>
      <p:cViewPr>
        <p:scale>
          <a:sx n="50" d="100"/>
          <a:sy n="50" d="100"/>
        </p:scale>
        <p:origin x="-1752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7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7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9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6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4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7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EC6D-39F8-4DDF-B0CD-B5E352EE116D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DCD7-F7C5-43D0-9B1C-0C4A4AC9D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3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70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0.png"/><Relationship Id="rId4" Type="http://schemas.openxmlformats.org/officeDocument/2006/relationships/image" Target="../media/image16.png"/><Relationship Id="rId1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1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2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12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0.png"/><Relationship Id="rId5" Type="http://schemas.openxmlformats.org/officeDocument/2006/relationships/image" Target="../media/image32.png"/><Relationship Id="rId10" Type="http://schemas.openxmlformats.org/officeDocument/2006/relationships/image" Target="../media/image330.png"/><Relationship Id="rId4" Type="http://schemas.openxmlformats.org/officeDocument/2006/relationships/image" Target="../media/image31.png"/><Relationship Id="rId9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3.png"/><Relationship Id="rId5" Type="http://schemas.openxmlformats.org/officeDocument/2006/relationships/image" Target="../media/image57.wmf"/><Relationship Id="rId4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12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</p:spPr>
        <p:txBody>
          <a:bodyPr>
            <a:normAutofit/>
          </a:bodyPr>
          <a:lstStyle/>
          <a:p>
            <a:pPr lvl="0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Ya la higuera brotó hojas,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Marana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Pontificia</a:t>
            </a:r>
            <a:r>
              <a:rPr lang="en-US" sz="2400" dirty="0" smtClean="0"/>
              <a:t> Universidad </a:t>
            </a:r>
            <a:r>
              <a:rPr lang="en-US" sz="2400" dirty="0" err="1" smtClean="0"/>
              <a:t>Javeriana</a:t>
            </a:r>
            <a:endParaRPr lang="en-US" sz="2400" dirty="0" smtClean="0"/>
          </a:p>
          <a:p>
            <a:pPr lvl="1" algn="ctr"/>
            <a:r>
              <a:rPr lang="en-US" sz="2400" dirty="0" smtClean="0"/>
              <a:t>Bogotá</a:t>
            </a:r>
            <a:r>
              <a:rPr lang="es-CO" sz="2400" dirty="0" smtClean="0"/>
              <a:t>, </a:t>
            </a:r>
            <a:r>
              <a:rPr lang="es-CO" sz="2400" dirty="0" smtClean="0"/>
              <a:t>25 </a:t>
            </a:r>
            <a:r>
              <a:rPr lang="es-CO" sz="2400" dirty="0" smtClean="0"/>
              <a:t>de Agosto de </a:t>
            </a:r>
            <a:r>
              <a:rPr lang="en-US" sz="2400" dirty="0" smtClean="0"/>
              <a:t>2014</a:t>
            </a:r>
            <a:endParaRPr 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029075"/>
            <a:ext cx="6400800" cy="12287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dobe Garamond Pro" pitchFamily="18" charset="0"/>
              </a:rPr>
              <a:t>University of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915"/>
            <a:chOff x="2543175" y="1571879"/>
            <a:chExt cx="4530769" cy="46759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cepuente\Documents\BOOKS\The Fig Tree and the Bell\TED_TALKS\Talk 2\lp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175" y="4038600"/>
              <a:ext cx="2103120" cy="220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2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8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14001"/>
                <a:ext cx="838200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 4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914001"/>
                <a:ext cx="838200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6616" y="1496285"/>
            <a:ext cx="4530769" cy="4675749"/>
            <a:chOff x="2543175" y="1571879"/>
            <a:chExt cx="4530769" cy="4675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00" y="1600454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3175" y="4038765"/>
              <a:ext cx="2103120" cy="2208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cepuente\Documents\BOOKS\The Fig Tree and the Bell\TED_TALKS\Talk 2\lp4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4093239"/>
              <a:ext cx="2011680" cy="212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=3.46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4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33" y="4698271"/>
                <a:ext cx="126310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327" r="-4808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=3.2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período</a:t>
                </a:r>
                <a:r>
                  <a:rPr lang="en-US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 2</a:t>
                </a:r>
                <a:endParaRPr lang="en-US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3" y="4708999"/>
                <a:ext cx="1236236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419" r="-640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 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sz="2200" dirty="0" smtClean="0"/>
                  <a:t>     </a:t>
                </a:r>
                <a:r>
                  <a:rPr lang="es-CO" sz="2200" dirty="0" smtClean="0"/>
                  <a:t>período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266" y="5802868"/>
                <a:ext cx="1752600" cy="707886"/>
              </a:xfrm>
              <a:prstGeom prst="rect">
                <a:avLst/>
              </a:prstGeom>
              <a:blipFill rotWithShape="1">
                <a:blip r:embed="rId13"/>
                <a:stretch>
                  <a:fillRect b="-1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1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445035" cy="4541232"/>
            <a:chOff x="2557745" y="1571879"/>
            <a:chExt cx="444503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80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aperiódico</a:t>
                </a:r>
                <a:endParaRPr lang="es-CO" sz="22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5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4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15728" y="1496285"/>
            <a:ext cx="4512545" cy="4541232"/>
            <a:chOff x="2557745" y="1571879"/>
            <a:chExt cx="4512545" cy="45412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3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6654" y="1600200"/>
              <a:ext cx="2113636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2226" y="4184679"/>
              <a:ext cx="2017563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1100" y="4194738"/>
              <a:ext cx="2011679" cy="1918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=3.74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5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34" y="2132539"/>
                <a:ext cx="1263102" cy="738664"/>
              </a:xfrm>
              <a:prstGeom prst="rect">
                <a:avLst/>
              </a:prstGeom>
              <a:blipFill rotWithShape="1">
                <a:blip r:embed="rId9"/>
                <a:stretch>
                  <a:fillRect l="-4348" r="-5314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=3.6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1" y="2132539"/>
                <a:ext cx="1322799" cy="738664"/>
              </a:xfrm>
              <a:prstGeom prst="rect">
                <a:avLst/>
              </a:prstGeom>
              <a:blipFill rotWithShape="1">
                <a:blip r:embed="rId10"/>
                <a:stretch>
                  <a:fillRect l="-5530" r="-5069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=3.83</m:t>
                      </m:r>
                    </m:oMath>
                  </m:oMathPara>
                </a14:m>
                <a:endParaRPr lang="en-US" sz="2000" b="0" dirty="0" smtClean="0"/>
              </a:p>
              <a:p>
                <a:pPr algn="ctr"/>
                <a:r>
                  <a:rPr lang="es-CO" sz="2200" dirty="0" smtClean="0"/>
                  <a:t>período</a:t>
                </a:r>
                <a:r>
                  <a:rPr lang="en-US" sz="2200" dirty="0" smtClean="0"/>
                  <a:t> 3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0" y="4708999"/>
                <a:ext cx="1263102" cy="738664"/>
              </a:xfrm>
              <a:prstGeom prst="rect">
                <a:avLst/>
              </a:prstGeom>
              <a:blipFill rotWithShape="1">
                <a:blip r:embed="rId11"/>
                <a:stretch>
                  <a:fillRect l="-4831" r="-483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≈3.5699</m:t>
                      </m:r>
                      <m:r>
                        <a:rPr lang="en-US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0" y="1066800"/>
                <a:ext cx="21713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CO" sz="2200" dirty="0" smtClean="0">
                    <a:solidFill>
                      <a:schemeClr val="bg1">
                        <a:lumMod val="75000"/>
                      </a:schemeClr>
                    </a:solidFill>
                  </a:rPr>
                  <a:t>aperiódico</a:t>
                </a:r>
                <a:endParaRPr lang="es-CO" sz="22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71" y="4699873"/>
                <a:ext cx="1322799" cy="738664"/>
              </a:xfrm>
              <a:prstGeom prst="rect">
                <a:avLst/>
              </a:prstGeom>
              <a:blipFill rotWithShape="1">
                <a:blip r:embed="rId13"/>
                <a:stretch>
                  <a:fillRect l="-5069" r="-5530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bifurcaciones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epuente\Documents\BOOKS\The Fig Tree and the Bell\TED_TALKS\Talk 2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4" y="1524000"/>
            <a:ext cx="5270533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029200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/>
              <a:t>el </a:t>
            </a:r>
            <a:r>
              <a:rPr lang="es-CO" sz="2200" dirty="0">
                <a:latin typeface="Adobe Garamond Pro Bold" pitchFamily="18" charset="0"/>
              </a:rPr>
              <a:t>árbol</a:t>
            </a:r>
            <a:r>
              <a:rPr lang="es-CO" sz="2200" dirty="0"/>
              <a:t> contiene </a:t>
            </a:r>
            <a:r>
              <a:rPr lang="es-CO" sz="2200" dirty="0" smtClean="0"/>
              <a:t>comportamiento periódico, </a:t>
            </a:r>
            <a:r>
              <a:rPr lang="es-CO" sz="2200" dirty="0"/>
              <a:t>para cualquier número natural</a:t>
            </a:r>
          </a:p>
        </p:txBody>
      </p:sp>
    </p:spTree>
    <p:extLst>
      <p:ext uri="{BB962C8B-B14F-4D97-AF65-F5344CB8AC3E}">
        <p14:creationId xmlns:p14="http://schemas.microsoft.com/office/powerpoint/2010/main" val="8044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 los “atrayentes extraños” </a:t>
                </a:r>
                <a:r>
                  <a:rPr lang="es-CO" sz="2200" dirty="0">
                    <a:latin typeface="Adobe Garamond Pro Bold" pitchFamily="18" charset="0"/>
                  </a:rPr>
                  <a:t>polvorientos </a:t>
                </a:r>
                <a:r>
                  <a:rPr lang="es-CO" sz="2200" dirty="0"/>
                  <a:t>son </a:t>
                </a:r>
                <a:r>
                  <a:rPr lang="es-CO" sz="2200" dirty="0" smtClean="0"/>
                  <a:t>comunes</a:t>
                </a:r>
                <a:endParaRPr lang="es-CO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1" y="5257800"/>
                <a:ext cx="7848599" cy="494366"/>
              </a:xfrm>
              <a:prstGeom prst="rect">
                <a:avLst/>
              </a:prstGeom>
              <a:blipFill rotWithShape="1"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diagrama de las bifurcaciones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cepuente\Documents\BOOKS\The Fig Tree and the Bell\TED_TALKS\Talk 2\bu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43" y="1554480"/>
            <a:ext cx="478791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luego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los “atrayentes extraños”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polvorientos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son comunes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en </a:t>
                </a:r>
                <a:r>
                  <a:rPr lang="es-CO" sz="2200" dirty="0" smtClean="0"/>
                  <a:t>las bandas blancas se encuentran los </a:t>
                </a:r>
                <a:r>
                  <a:rPr lang="es-CO" sz="2200" dirty="0">
                    <a:latin typeface="Adobe Garamond Pro Bold" pitchFamily="18" charset="0"/>
                  </a:rPr>
                  <a:t>“brotes”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del árbol</a:t>
                </a:r>
                <a:endParaRPr lang="es-CO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1" y="5257800"/>
                <a:ext cx="7848599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34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/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un </a:t>
            </a:r>
            <a:r>
              <a:rPr lang="es-CO" sz="2200" dirty="0"/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el </a:t>
            </a:r>
            <a:r>
              <a:rPr lang="es-CO" sz="2200" dirty="0"/>
              <a:t>r</a:t>
            </a:r>
            <a:r>
              <a:rPr lang="es-CO" sz="2200" dirty="0" smtClean="0"/>
              <a:t>ey </a:t>
            </a:r>
            <a:r>
              <a:rPr lang="es-CO" sz="2200" dirty="0"/>
              <a:t>Ezequías es sanado por el profeta Isaías (Is 38:21</a:t>
            </a:r>
            <a:r>
              <a:rPr lang="es-CO" sz="2200" dirty="0" smtClean="0"/>
              <a:t>)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6396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Brote intermedio del período 3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cepuente\Documents\BOOKS\The Fig Tree and the Bell\TED_TALKS\Talk 2\buds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64" y="1524000"/>
            <a:ext cx="58882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76800"/>
            <a:ext cx="91439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exquisita </a:t>
            </a:r>
            <a:r>
              <a:rPr lang="es-CO" sz="2200" dirty="0" smtClean="0">
                <a:latin typeface="+mj-lt"/>
              </a:rPr>
              <a:t>auto-similaridad</a:t>
            </a:r>
            <a:r>
              <a:rPr lang="es-CO" sz="2200" dirty="0" smtClean="0"/>
              <a:t> </a:t>
            </a:r>
            <a:r>
              <a:rPr lang="es-CO" sz="2200" i="1" dirty="0" smtClean="0"/>
              <a:t>ad infinítum</a:t>
            </a:r>
            <a:endParaRPr lang="es-CO" sz="2200" i="1" dirty="0"/>
          </a:p>
        </p:txBody>
      </p:sp>
    </p:spTree>
    <p:extLst>
      <p:ext uri="{BB962C8B-B14F-4D97-AF65-F5344CB8AC3E}">
        <p14:creationId xmlns:p14="http://schemas.microsoft.com/office/powerpoint/2010/main" val="1882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Multitud de espinas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cepuente\Documents\BOOKS\The Fig Tree and the Bell\Chaos\ccc_c2_fig1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5" y="2453640"/>
            <a:ext cx="5616111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 árbol caótico contiene muchas espinas </a:t>
                </a:r>
                <a:r>
                  <a:rPr lang="es-CO" sz="2200" dirty="0">
                    <a:latin typeface="Adobe Garamond Pro Bold" pitchFamily="18" charset="0"/>
                  </a:rPr>
                  <a:t>multifractales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ellas combinan desequilibrios y huecos, como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s-CO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s-CO" sz="20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938719"/>
              </a:xfrm>
              <a:prstGeom prst="rect">
                <a:avLst/>
              </a:prstGeom>
              <a:blipFill rotWithShape="1"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53096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suceden al ﬁnal de las </a:t>
            </a:r>
            <a:r>
              <a:rPr lang="es-CO" sz="2200" i="1" dirty="0"/>
              <a:t>bandas blancas </a:t>
            </a:r>
            <a:r>
              <a:rPr lang="es-CO" sz="2200" dirty="0"/>
              <a:t>de brotes para cualquier período</a:t>
            </a:r>
          </a:p>
        </p:txBody>
      </p:sp>
    </p:spTree>
    <p:extLst>
      <p:ext uri="{BB962C8B-B14F-4D97-AF65-F5344CB8AC3E}">
        <p14:creationId xmlns:p14="http://schemas.microsoft.com/office/powerpoint/2010/main" val="30527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la higuera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epuente\Documents\BOOKS\The Fig Tree and the Bell\TED_TALKS\ccc_c2_fig14_rer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00188" y="5476875"/>
            <a:ext cx="6143625" cy="746051"/>
            <a:chOff x="1600200" y="5754469"/>
            <a:chExt cx="6143625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00200" y="5754469"/>
                  <a:ext cx="286702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=−2.50…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:r>
                    <a:rPr lang="es-CO" sz="2200" dirty="0">
                      <a:latin typeface="Adobe Garamond Pro Bold" pitchFamily="18" charset="0"/>
                    </a:rPr>
                    <a:t>aperturas</a:t>
                  </a:r>
                  <a:endParaRPr lang="en-US" sz="2200" dirty="0">
                    <a:latin typeface="Adobe Garamond Pro Bold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5754469"/>
                  <a:ext cx="2867025" cy="738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66" t="-64228" r="-5319" b="-47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876800" y="5754469"/>
                  <a:ext cx="2867025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=4.669…</m:t>
                            </m:r>
                          </m:den>
                        </m:f>
                      </m:oMath>
                    </m:oMathPara>
                  </a14:m>
                  <a:endParaRPr lang="en-US" sz="2000" dirty="0" smtClean="0"/>
                </a:p>
                <a:p>
                  <a:pPr algn="ctr"/>
                  <a:r>
                    <a:rPr lang="es-CO" sz="2200" dirty="0">
                      <a:latin typeface="Adobe Garamond Pro Bold" pitchFamily="18" charset="0"/>
                    </a:rPr>
                    <a:t>duraciones</a:t>
                  </a:r>
                  <a:endParaRPr lang="en-US" sz="2200" dirty="0">
                    <a:latin typeface="Adobe Garamond Pro Bold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5754469"/>
                  <a:ext cx="2867025" cy="738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66" t="-64228" r="-3830" b="-47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1600200" y="1447800"/>
            <a:ext cx="59436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las bifurcaciones suceden de una forma </a:t>
            </a:r>
            <a:r>
              <a:rPr lang="es-CO" sz="2200" dirty="0">
                <a:latin typeface="Adobe Garamond Pro Bold" pitchFamily="18" charset="0"/>
              </a:rPr>
              <a:t>ordenada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0646" y="1066800"/>
            <a:ext cx="2402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/>
              <a:t>(Feigenbaum, 1978)</a:t>
            </a:r>
          </a:p>
        </p:txBody>
      </p:sp>
    </p:spTree>
    <p:extLst>
      <p:ext uri="{BB962C8B-B14F-4D97-AF65-F5344CB8AC3E}">
        <p14:creationId xmlns:p14="http://schemas.microsoft.com/office/powerpoint/2010/main" val="24220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0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5309681"/>
            <a:ext cx="9144000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relevante en biología, ecología, química, física, </a:t>
            </a:r>
            <a:r>
              <a:rPr lang="es-CO" sz="2200" dirty="0" smtClean="0"/>
              <a:t>economía…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419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Universalidad en otros á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rboles caóticos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cepuente\Documents\BOOKS\The Fig Tree and the Bell\Chaos\ccc_c2_fig16a_tes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37" y="2118360"/>
            <a:ext cx="141086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puente\Documents\BOOKS\The Fig Tree and the Bell\Chaos\ccc_c2_fig16b_tes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18360"/>
            <a:ext cx="144280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epuente\Documents\BOOKS\The Fig Tree and the Bell\Chaos\ccc_c2_fig15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828800" cy="17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20" y="1455420"/>
            <a:ext cx="7619961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raíz recta, “rama tierna,” ramas y polvo (“hojas de la higuera”)</a:t>
            </a:r>
          </a:p>
        </p:txBody>
      </p:sp>
      <p:pic>
        <p:nvPicPr>
          <p:cNvPr id="8197" name="Picture 5" descr="C:\Users\cepuente\Documents\BOOKS\The Fig Tree and the Bell\Chaos\ccc_c2_fig15b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828800" cy="17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819400"/>
                <a:ext cx="23946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78" y="2825324"/>
                <a:ext cx="240072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relevante en biología, ecología, química, física,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economía…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la </a:t>
                </a:r>
                <a:r>
                  <a:rPr lang="es-CO" sz="2200" dirty="0"/>
                  <a:t>dinámica de la </a:t>
                </a:r>
                <a:r>
                  <a:rPr lang="es-CO" sz="2200" dirty="0">
                    <a:latin typeface="Adobe Garamond Pro Bold" pitchFamily="18" charset="0"/>
                  </a:rPr>
                  <a:t>convección</a:t>
                </a:r>
                <a:r>
                  <a:rPr lang="es-CO" sz="2200" dirty="0"/>
                  <a:t> </a:t>
                </a:r>
                <a:r>
                  <a:rPr lang="es-CO" sz="2200" dirty="0" smtClean="0"/>
                  <a:t>se reproduce si </a:t>
                </a:r>
                <a14:m>
                  <m:oMath xmlns:m="http://schemas.openxmlformats.org/officeDocument/2006/math">
                    <m:r>
                      <a:rPr lang="es-CO" sz="200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/>
                  <a:t> es </a:t>
                </a:r>
                <a:r>
                  <a:rPr lang="es-CO" sz="2200" dirty="0" smtClean="0"/>
                  <a:t>el </a:t>
                </a:r>
                <a:r>
                  <a:rPr lang="es-CO" sz="2200" dirty="0" smtClean="0">
                    <a:latin typeface="Adobe Garamond Pro Bold" pitchFamily="18" charset="0"/>
                  </a:rPr>
                  <a:t>calor </a:t>
                </a:r>
                <a:r>
                  <a:rPr lang="es-CO" sz="2200" dirty="0"/>
                  <a:t>(Libchaber, 1979)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9681"/>
                <a:ext cx="9144000" cy="938719"/>
              </a:xfrm>
              <a:prstGeom prst="rect">
                <a:avLst/>
              </a:prstGeom>
              <a:blipFill rotWithShape="1">
                <a:blip r:embed="rId8"/>
                <a:stretch>
                  <a:fillRect b="-9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22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/>
                  <a:t>todo parece viajar en un </a:t>
                </a:r>
                <a:r>
                  <a:rPr lang="es-CO" sz="2200" dirty="0" smtClean="0">
                    <a:latin typeface="+mj-lt"/>
                  </a:rPr>
                  <a:t>atrayente extraño </a:t>
                </a:r>
                <a:r>
                  <a:rPr lang="es-CO" sz="2200" dirty="0"/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latin typeface="Cambria Math"/>
                      </a:rPr>
                      <m:t> </m:t>
                    </m:r>
                    <m:r>
                      <a:rPr lang="es-CO" sz="2200" i="1">
                        <a:latin typeface="Cambria Math"/>
                      </a:rPr>
                      <m:t>𝛼</m:t>
                    </m:r>
                    <m:r>
                      <a:rPr lang="es-CO" sz="2200" i="1"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/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5420"/>
                <a:ext cx="9143999" cy="515526"/>
              </a:xfrm>
              <a:prstGeom prst="rect">
                <a:avLst/>
              </a:prstGeom>
              <a:blipFill rotWithShape="1">
                <a:blip r:embed="rId3"/>
                <a:stretch>
                  <a:fillRect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cima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1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/>
              <a:t>sin embargo, las extensiones inestables del árbol deben excluirse: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125" y="21336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todo parece viajar en un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/>
                  </a:rPr>
                  <a:t>atrayente extraño </a:t>
                </a:r>
                <a:r>
                  <a:rPr lang="es-CO" sz="2200" dirty="0">
                    <a:solidFill>
                      <a:prstClr val="black"/>
                    </a:solidFill>
                  </a:rPr>
                  <a:t>compacto cuando</a:t>
                </a:r>
                <a14:m>
                  <m:oMath xmlns:m="http://schemas.openxmlformats.org/officeDocument/2006/math">
                    <m:r>
                      <a:rPr lang="es-CO" sz="2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s-CO" sz="2200" i="1">
                        <a:solidFill>
                          <a:prstClr val="black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5420"/>
                <a:ext cx="9143999" cy="494366"/>
              </a:xfrm>
              <a:prstGeom prst="rect">
                <a:avLst/>
              </a:prstGeom>
              <a:blipFill rotWithShape="1">
                <a:blip r:embed="rId3"/>
                <a:stretch>
                  <a:fillRect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4" y="4647182"/>
            <a:ext cx="3867912" cy="18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La higuera y las Sagradas Escrituras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234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Adán y Eva se cubren con hojas de la higuera (Gn 3:7)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símbolo de Israel conjuntamente con la vid (Os 2:14)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rey Ezequías es sanado por el profeta Isaías (Is 38:21)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Natanael es visto bajo la higuera (Jn 1:47–51)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</a:t>
            </a:r>
            <a:r>
              <a:rPr lang="es-CO" sz="2200" dirty="0"/>
              <a:t>parábola de la higuera estéril (Lc 13:6–9)</a:t>
            </a:r>
          </a:p>
          <a:p>
            <a:pPr algn="ctr">
              <a:lnSpc>
                <a:spcPct val="200000"/>
              </a:lnSpc>
            </a:pPr>
            <a:r>
              <a:rPr lang="es-CO" sz="2200" dirty="0"/>
              <a:t>Jesús maldice una </a:t>
            </a:r>
            <a:r>
              <a:rPr lang="es-CO" sz="2200" dirty="0" smtClean="0"/>
              <a:t>higuera sin fruto </a:t>
            </a:r>
            <a:r>
              <a:rPr lang="es-CO" sz="2200" dirty="0"/>
              <a:t>(Mt 21:18–22, Mc 11:12–23)</a:t>
            </a:r>
          </a:p>
          <a:p>
            <a:pPr algn="ctr">
              <a:lnSpc>
                <a:spcPct val="200000"/>
              </a:lnSpc>
            </a:pPr>
            <a:r>
              <a:rPr lang="es-CO" sz="2200" dirty="0" smtClean="0"/>
              <a:t>la parábola </a:t>
            </a:r>
            <a:r>
              <a:rPr lang="es-CO" sz="2200" dirty="0"/>
              <a:t>de la higuera (Mc 13:28–31, Lc 21:29–33)</a:t>
            </a:r>
          </a:p>
        </p:txBody>
      </p:sp>
    </p:spTree>
    <p:extLst>
      <p:ext uri="{BB962C8B-B14F-4D97-AF65-F5344CB8AC3E}">
        <p14:creationId xmlns:p14="http://schemas.microsoft.com/office/powerpoint/2010/main" val="4376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8" y="2587752"/>
            <a:ext cx="192358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árboles similares para cualquier </a:t>
            </a:r>
            <a:r>
              <a:rPr lang="es-CO" sz="2200" dirty="0" smtClean="0">
                <a:latin typeface="+mj-lt"/>
              </a:rPr>
              <a:t>período</a:t>
            </a:r>
            <a:r>
              <a:rPr lang="es-CO" sz="2200" dirty="0" smtClean="0"/>
              <a:t> deben </a:t>
            </a:r>
            <a:r>
              <a:rPr lang="es-CO" sz="2200" dirty="0"/>
              <a:t>ser excluidos 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502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Oscilaciones en la cima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cepuente\Documents\BOOKS\The Fig Tree and the Bell\Chaos\ccc_c2_fig1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17" y="2409825"/>
            <a:ext cx="394536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las pre-imágenes de eventuales repeticiones cada tres generaciones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no son parte del atrayente: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árboles similares para cualquier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período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deben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 excluidos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atrayente extraño es por lo tanto </a:t>
            </a:r>
            <a:r>
              <a:rPr lang="es-CO" sz="2200" dirty="0" smtClean="0">
                <a:latin typeface="+mj-lt"/>
              </a:rPr>
              <a:t>polvo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1" y="5309681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¡los puntos que llegan al </a:t>
            </a:r>
            <a:r>
              <a:rPr lang="es-CO" sz="2200" dirty="0" smtClean="0">
                <a:latin typeface="+mj-lt"/>
              </a:rPr>
              <a:t>medio </a:t>
            </a:r>
            <a:r>
              <a:rPr lang="es-CO" sz="2200" dirty="0" smtClean="0"/>
              <a:t>pintan una </a:t>
            </a:r>
            <a:r>
              <a:rPr lang="es-CO" sz="2200" dirty="0" smtClean="0">
                <a:latin typeface="+mj-lt"/>
              </a:rPr>
              <a:t>raíz cuadrada </a:t>
            </a:r>
            <a:r>
              <a:rPr lang="es-CO" sz="2200" dirty="0" smtClean="0"/>
              <a:t>invertida!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4299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puente\Documents\BOOKS\The Fig Tree and the Bell\Chaos\ccc_c2_fig2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80" y="2356485"/>
            <a:ext cx="392619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escape hacia el origen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2590800"/>
            <a:ext cx="191775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1" y="1455420"/>
            <a:ext cx="86105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hay unos pocos puntos que improbablemente retornan a la </a:t>
            </a:r>
            <a:r>
              <a:rPr lang="es-CO" sz="2200" dirty="0">
                <a:latin typeface="+mj-lt"/>
              </a:rPr>
              <a:t>raíz</a:t>
            </a:r>
          </a:p>
          <a:p>
            <a:pPr algn="ctr">
              <a:lnSpc>
                <a:spcPct val="125000"/>
              </a:lnSpc>
            </a:pPr>
            <a:r>
              <a:rPr lang="es-CO" sz="2200" dirty="0"/>
              <a:t>las </a:t>
            </a:r>
            <a:r>
              <a:rPr lang="es-CO" sz="2200" dirty="0">
                <a:latin typeface="Adobe Garamond Pro Bold" pitchFamily="18" charset="0"/>
              </a:rPr>
              <a:t>pre-imágenes del cero </a:t>
            </a:r>
            <a:r>
              <a:rPr lang="es-CO" sz="2200" dirty="0"/>
              <a:t>descansan a pesar del </a:t>
            </a:r>
            <a:r>
              <a:rPr lang="es-CO" sz="2200" dirty="0">
                <a:latin typeface="Adobe Garamond Pro Bold" pitchFamily="18" charset="0"/>
              </a:rPr>
              <a:t>gran calor</a:t>
            </a:r>
            <a:r>
              <a:rPr lang="es-CO" sz="2200" dirty="0"/>
              <a:t>:</a:t>
            </a:r>
            <a:endParaRPr lang="es-CO" sz="2200" dirty="0">
              <a:latin typeface="Adobe Garamond Pro Bol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1" y="5309681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¡los puntos que llegan al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pintan una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raíz cuadrada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invertida!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las ideas nos recuerdan el concepto del </a:t>
            </a:r>
            <a:r>
              <a:rPr lang="es-CO" sz="2200" i="1" dirty="0" smtClean="0">
                <a:latin typeface="+mj-lt"/>
              </a:rPr>
              <a:t>purgatorio</a:t>
            </a:r>
            <a:endParaRPr lang="es-CO" sz="2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i="1" dirty="0" smtClean="0"/>
              <a:t>¡</a:t>
            </a:r>
            <a:r>
              <a:rPr lang="es-CO" sz="2200" dirty="0" smtClean="0"/>
              <a:t>es mucho mejor </a:t>
            </a:r>
            <a:r>
              <a:rPr lang="es-CO" sz="2200" dirty="0"/>
              <a:t>no perderse </a:t>
            </a:r>
            <a:r>
              <a:rPr lang="es-CO" sz="2200" i="1" u="sng" dirty="0" smtClean="0">
                <a:latin typeface="+mj-lt"/>
              </a:rPr>
              <a:t>el</a:t>
            </a:r>
            <a:r>
              <a:rPr lang="es-CO" sz="2200" i="1" dirty="0" smtClean="0">
                <a:latin typeface="+mj-lt"/>
              </a:rPr>
              <a:t> punto</a:t>
            </a:r>
            <a:r>
              <a:rPr lang="es-CO" sz="2200" i="1" dirty="0" smtClean="0"/>
              <a:t>!</a:t>
            </a:r>
            <a:endParaRPr lang="es-CO" sz="2200" i="1" dirty="0"/>
          </a:p>
          <a:p>
            <a:pPr algn="ctr">
              <a:lnSpc>
                <a:spcPct val="125000"/>
              </a:lnSpc>
            </a:pPr>
            <a:r>
              <a:rPr lang="es-CO" sz="2200" dirty="0"/>
              <a:t>para 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99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471542"/>
            <a:ext cx="9143999" cy="91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en-US" sz="2200" dirty="0" smtClean="0"/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bájese </a:t>
            </a:r>
            <a:r>
              <a:rPr lang="es-CO" sz="2200" dirty="0"/>
              <a:t>del árbol disminuyendo su </a:t>
            </a:r>
            <a:r>
              <a:rPr lang="es-CO" sz="2200" dirty="0">
                <a:latin typeface="Adobe Garamond Pro Bold" pitchFamily="18" charset="0"/>
              </a:rPr>
              <a:t>calor</a:t>
            </a:r>
            <a:r>
              <a:rPr lang="es-CO" sz="2200" dirty="0"/>
              <a:t> para hallar la </a:t>
            </a:r>
            <a:r>
              <a:rPr lang="es-CO" sz="2200" dirty="0" smtClean="0">
                <a:latin typeface="Adobe Garamond Pro Bold" pitchFamily="18" charset="0"/>
              </a:rPr>
              <a:t>raíz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bájese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del árbol disminuyendo su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para hallar la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abandónese al </a:t>
                </a:r>
                <a:r>
                  <a:rPr lang="es-CO" sz="2200" dirty="0">
                    <a:solidFill>
                      <a:prstClr val="black"/>
                    </a:solidFill>
                    <a:latin typeface="+mj-lt"/>
                  </a:rPr>
                  <a:t>umbral</a:t>
                </a:r>
                <a:r>
                  <a:rPr lang="es-CO" sz="2200" dirty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, para llegar al </a:t>
                </a: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Origen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42"/>
                <a:ext cx="9143999" cy="1361911"/>
              </a:xfrm>
              <a:prstGeom prst="rect">
                <a:avLst/>
              </a:prstGeom>
              <a:blipFill rotWithShape="1">
                <a:blip r:embed="rId3"/>
                <a:stretch>
                  <a:fillRect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Puro sentido común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cepuente\Documents\BOOKS\The Fig Tree and the Bell\Chaos\ccc_c2_fig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07" y="2362200"/>
            <a:ext cx="344738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1" y="1455420"/>
            <a:ext cx="84962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dirty="0">
                <a:solidFill>
                  <a:prstClr val="black"/>
                </a:solidFill>
              </a:rPr>
              <a:t>es mucho mejor no perderse </a:t>
            </a:r>
            <a:r>
              <a:rPr lang="es-CO" sz="2200" i="1" u="sng" dirty="0">
                <a:solidFill>
                  <a:prstClr val="black"/>
                </a:solidFill>
                <a:latin typeface="Adobe Garamond Pro Bold"/>
              </a:rPr>
              <a:t>el</a:t>
            </a:r>
            <a:r>
              <a:rPr lang="es-CO" sz="2200" i="1" dirty="0">
                <a:solidFill>
                  <a:prstClr val="black"/>
                </a:solidFill>
                <a:latin typeface="Adobe Garamond Pro Bold"/>
              </a:rPr>
              <a:t> punto</a:t>
            </a:r>
            <a:r>
              <a:rPr lang="es-CO" sz="2200" i="1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</a:t>
            </a:r>
            <a:r>
              <a:rPr lang="es-CO" sz="2200" dirty="0"/>
              <a:t>evitar el </a:t>
            </a:r>
            <a:r>
              <a:rPr lang="es-CO" sz="2200" dirty="0">
                <a:latin typeface="Adobe Garamond Pro Bold" pitchFamily="18" charset="0"/>
              </a:rPr>
              <a:t>caos</a:t>
            </a:r>
            <a:r>
              <a:rPr lang="es-CO" sz="2200" dirty="0"/>
              <a:t> y su turbulencia </a:t>
            </a:r>
            <a:r>
              <a:rPr lang="es-CO" sz="2200" dirty="0">
                <a:latin typeface="Adobe Garamond Pro Bold" pitchFamily="18" charset="0"/>
              </a:rPr>
              <a:t>infernal</a:t>
            </a:r>
            <a:r>
              <a:rPr lang="es-CO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endParaRPr lang="en-US" sz="2200" dirty="0" smtClean="0"/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bájese del árbol disminuyendo su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calor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para hallar la </a:t>
                </a:r>
                <a:r>
                  <a:rPr lang="es-CO" sz="2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dobe Garamond Pro Bold" pitchFamily="18" charset="0"/>
                  </a:rPr>
                  <a:t>raíz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abandónese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/>
                  </a:rPr>
                  <a:t>umbral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para llegar al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Origen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evite las </a:t>
                </a:r>
                <a:r>
                  <a:rPr lang="es-CO" sz="2200" dirty="0"/>
                  <a:t>no-linealidades (</a:t>
                </a:r>
                <a14:m>
                  <m:oMath xmlns:m="http://schemas.openxmlformats.org/officeDocument/2006/math">
                    <m:r>
                      <a:rPr lang="es-CO" sz="2000" i="1">
                        <a:latin typeface="Cambria Math"/>
                      </a:rPr>
                      <m:t>𝛼</m:t>
                    </m:r>
                    <m:r>
                      <a:rPr lang="es-CO" sz="2000" i="1">
                        <a:latin typeface="Cambria Math"/>
                      </a:rPr>
                      <m:t>&gt;1</m:t>
                    </m:r>
                  </m:oMath>
                </a14:m>
                <a:r>
                  <a:rPr lang="es-CO" sz="2200" dirty="0"/>
                  <a:t>) para escapar </a:t>
                </a:r>
                <a:r>
                  <a:rPr lang="es-CO" sz="2200" dirty="0" smtClean="0"/>
                  <a:t>de las </a:t>
                </a:r>
                <a:r>
                  <a:rPr lang="es-CO" sz="2200" dirty="0" smtClean="0">
                    <a:latin typeface="+mj-lt"/>
                  </a:rPr>
                  <a:t>espinas</a:t>
                </a:r>
                <a:r>
                  <a:rPr lang="es-CO" sz="2200" dirty="0" smtClean="0"/>
                  <a:t> y el </a:t>
                </a:r>
                <a:r>
                  <a:rPr lang="es-CO" sz="2200" dirty="0" smtClean="0">
                    <a:latin typeface="Adobe Garamond Pro Bold" pitchFamily="18" charset="0"/>
                  </a:rPr>
                  <a:t>polvo</a:t>
                </a:r>
                <a:endParaRPr lang="es-CO" sz="2200" dirty="0"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1542"/>
                <a:ext cx="9143999" cy="1785104"/>
              </a:xfrm>
              <a:prstGeom prst="rect">
                <a:avLst/>
              </a:prstGeom>
              <a:blipFill rotWithShape="1">
                <a:blip r:embed="rId3"/>
                <a:stretch>
                  <a:fillRect b="-5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494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una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prstClr val="black"/>
                </a:solidFill>
              </a:rPr>
              <a:t>alegórica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prstClr val="black"/>
                </a:solidFill>
              </a:rPr>
              <a:t>sin fruto, consistentemente </a:t>
            </a:r>
            <a:r>
              <a:rPr lang="es-CO" sz="2200" dirty="0" smtClean="0">
                <a:solidFill>
                  <a:prstClr val="black"/>
                </a:solidFill>
              </a:rPr>
              <a:t>maldecida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esta higuera y otros </a:t>
            </a:r>
            <a:r>
              <a:rPr lang="es-CO" sz="2200" dirty="0">
                <a:solidFill>
                  <a:prstClr val="black"/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prstClr val="black"/>
                </a:solidFill>
              </a:rPr>
              <a:t> tienen ramas tiernas y muchos </a:t>
            </a:r>
            <a:r>
              <a:rPr lang="es-CO" sz="2200" dirty="0" smtClean="0">
                <a:solidFill>
                  <a:prstClr val="black"/>
                </a:solidFill>
              </a:rPr>
              <a:t>brotes</a:t>
            </a:r>
            <a:endParaRPr lang="es-CO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árbol </a:t>
            </a:r>
            <a:r>
              <a:rPr lang="es-CO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cientíﬁco</a:t>
            </a:r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profético?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cepuente\Documents\BOOKS\The Fig Tree and the Bell\Chaos\ccc_c2_fig18a_te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878"/>
            <a:ext cx="13689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551" y="4471542"/>
            <a:ext cx="79628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higuera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alegórica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fruto, consistentemente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maldecida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higuera y otros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árboles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tienen ramas tiernas y muchos brotes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hacha está a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  <a:r>
              <a:rPr lang="es-CO" sz="2200" dirty="0">
                <a:solidFill>
                  <a:prstClr val="black"/>
                </a:solidFill>
              </a:rPr>
              <a:t> de los árboles, Natanael está en la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podemos maldecir la higuera tal y como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</a:rPr>
              <a:t>Él</a:t>
            </a:r>
            <a:r>
              <a:rPr lang="es-CO" sz="2200" dirty="0">
                <a:solidFill>
                  <a:prstClr val="black"/>
                </a:solidFill>
              </a:rPr>
              <a:t> encaró al viento</a:t>
            </a:r>
          </a:p>
        </p:txBody>
      </p:sp>
    </p:spTree>
    <p:extLst>
      <p:ext uri="{BB962C8B-B14F-4D97-AF65-F5344CB8AC3E}">
        <p14:creationId xmlns:p14="http://schemas.microsoft.com/office/powerpoint/2010/main" val="3730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simplicidad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serenidad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>
                  <a:solidFill>
                    <a:prstClr val="black"/>
                  </a:solidFill>
                </a:rPr>
                <a:t>paz </a:t>
              </a:r>
              <a:endParaRPr lang="es-ES" sz="2000" i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ES" sz="2000" i="1" dirty="0"/>
                <a:t>desorden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complejidad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ES" sz="2000" i="1" dirty="0" smtClean="0"/>
                <a:t>caos</a:t>
              </a:r>
            </a:p>
          </p:txBody>
        </p:sp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71600" y="1676400"/>
                  <a:ext cx="2324100" cy="31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simplicidad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serenidad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paz </a:t>
                  </a:r>
                  <a:endParaRPr lang="es-E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decrecer</a:t>
                  </a:r>
                  <a:endParaRPr lang="es-ES" sz="2000" i="1" dirty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como dice Dios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debajo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abandono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3170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52900" y="1685925"/>
                  <a:ext cx="2400300" cy="317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desorden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complejidad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aumentar</a:t>
                  </a:r>
                  <a:endParaRPr lang="es-ES" sz="2000" i="1" dirty="0"/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nuestra manera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encima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/>
                    <a:t>egoísmo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31700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71600" y="1676400"/>
                  <a:ext cx="2324100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simplicidad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serenidad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paz </a:t>
                  </a:r>
                  <a:endParaRPr lang="es-ES" sz="20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decrecer</a:t>
                  </a:r>
                  <a:endParaRPr lang="es-E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como dice Dios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debajo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abandono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obediencia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bendición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descansar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el </a:t>
                  </a:r>
                  <a:r>
                    <a:rPr lang="es-ES" sz="2000" i="1" dirty="0" smtClean="0"/>
                    <a:t>cielo</a:t>
                  </a:r>
                  <a:endParaRPr lang="es-ES" sz="2000" i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1676400"/>
                  <a:ext cx="2324100" cy="470898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152900" y="1685925"/>
                  <a:ext cx="2400300" cy="4708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desorden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complejidad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turbulencia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caos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aumentar</a:t>
                  </a:r>
                  <a:endParaRPr lang="es-ES" sz="20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nuestra manera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encima de </a:t>
                  </a:r>
                  <a14:m>
                    <m:oMath xmlns:m="http://schemas.openxmlformats.org/officeDocument/2006/math"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𝑋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s-E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/>
                          <a:ea typeface="Cambria Math" pitchFamily="18" charset="0"/>
                        </a:rPr>
                        <m:t>𝑌</m:t>
                      </m:r>
                    </m:oMath>
                  </a14:m>
                  <a:endParaRPr lang="es-E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itchFamily="18" charset="0"/>
                    <a:ea typeface="Cambria Math" pitchFamily="18" charset="0"/>
                  </a:endParaRP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egoísmo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rebeldía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maldición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vagar</a:t>
                  </a:r>
                </a:p>
                <a:p>
                  <a:pPr algn="ctr">
                    <a:lnSpc>
                      <a:spcPct val="125000"/>
                    </a:lnSpc>
                  </a:pPr>
                  <a:r>
                    <a:rPr lang="es-ES" sz="2000" i="1" dirty="0"/>
                    <a:t>el inﬁerno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900" y="1685925"/>
                  <a:ext cx="2400300" cy="47089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 descr="C:\Users\cepuente\Documents\BOOKS\The Fig Tree and the Bell\Chaos\ccc_c2_fig24d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epuente\Documents\BOOKS\The Fig Tree and the Bell\Chaos\ccc_c2_fig24a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En medio del caos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8300" y="1447800"/>
            <a:ext cx="5867400" cy="4712957"/>
            <a:chOff x="1676400" y="1904999"/>
            <a:chExt cx="5867400" cy="4712957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71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En la ciencia moderna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hay un árbol católico,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con raíz sempiterna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un follaje caótico. 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Este icono describe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demencia del meollo,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poderoso deﬁne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la salida del embrollo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s-ES" sz="20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smtClean="0">
                  <a:latin typeface="Adobe Garamond Pro" pitchFamily="18" charset="0"/>
                </a:rPr>
                <a:t>Ay </a:t>
              </a:r>
              <a:r>
                <a:rPr lang="es-ES" sz="2000" dirty="0">
                  <a:latin typeface="Adobe Garamond Pro" pitchFamily="18" charset="0"/>
                </a:rPr>
                <a:t>amigo comprende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ﬁel aviso de la higuera: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si te crees muy valiente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vas a llorar tu ceguera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  <a:endParaRPr lang="en-US" sz="2000" dirty="0" smtClean="0"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332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Oye bien santo consejo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prepararse es prudente: 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es vital andar despierto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para burlar a la muerte. </a:t>
              </a:r>
              <a:endParaRPr lang="es-ES" sz="20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n-U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Ay mira mejor bajarse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evitando ay lo extraño,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el umbral mira protege</a:t>
              </a:r>
            </a:p>
            <a:p>
              <a:pPr algn="ctr">
                <a:lnSpc>
                  <a:spcPct val="114000"/>
                </a:lnSpc>
              </a:pPr>
              <a:r>
                <a:rPr lang="es-CO" sz="2000" dirty="0" smtClean="0">
                  <a:latin typeface="Adobe Garamond Pro" pitchFamily="18" charset="0"/>
                </a:rPr>
                <a:t>y te lleva a su rebaño.</a:t>
              </a:r>
            </a:p>
            <a:p>
              <a:pPr algn="ctr">
                <a:lnSpc>
                  <a:spcPct val="114000"/>
                </a:lnSpc>
              </a:pPr>
              <a:endParaRPr lang="en-US" sz="1200" i="1" dirty="0">
                <a:latin typeface="Adobe Garamond Pro" pitchFamily="18" charset="0"/>
              </a:endParaRPr>
            </a:p>
          </p:txBody>
        </p:sp>
      </p:grpSp>
      <p:pic>
        <p:nvPicPr>
          <p:cNvPr id="14338" name="Picture 2" descr="C:\Users\cepuente\Documents\BOOKS\The Fig Tree and the Bell\Chaos\ccc_c2_fig2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783442"/>
            <a:ext cx="58473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8300" y="953357"/>
            <a:ext cx="5867400" cy="5344541"/>
            <a:chOff x="1676400" y="1904999"/>
            <a:chExt cx="5867400" cy="5344541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514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salida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lleva a la vida.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 Bold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una guarida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sana la herida.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caminito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va al inﬁnito.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un puntito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lo une </a:t>
              </a:r>
              <a:r>
                <a:rPr lang="es-ES" sz="2000" dirty="0" smtClean="0">
                  <a:solidFill>
                    <a:prstClr val="black"/>
                  </a:solidFill>
                  <a:latin typeface="Adobe Garamond Pro" pitchFamily="18" charset="0"/>
                </a:rPr>
                <a:t>todito</a:t>
              </a: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.</a:t>
              </a:r>
              <a:endParaRPr lang="en-US" sz="2000" dirty="0">
                <a:solidFill>
                  <a:prstClr val="black"/>
                </a:solidFill>
                <a:latin typeface="Adobe Garamond Pro Bold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34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una rayuela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brincas sin pena.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medio del caos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Omega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nutre y libera.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hay un pozo ﬁno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riega el destino.</a:t>
              </a:r>
            </a:p>
            <a:p>
              <a:pPr lvl="0" algn="ctr">
                <a:lnSpc>
                  <a:spcPct val="114000"/>
                </a:lnSpc>
              </a:pPr>
              <a:endParaRPr lang="es-ES" sz="16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 Bold"/>
                </a:rPr>
                <a:t>En lo alto de la higuera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se halla el amigo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que da lo divino.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461510"/>
            <a:ext cx="67195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 en la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prstClr val="black"/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prstClr val="black"/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”</a:t>
            </a:r>
            <a:endParaRPr lang="es-CO" sz="2200" dirty="0">
              <a:solidFill>
                <a:prstClr val="black"/>
              </a:solidFill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0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prstClr val="black"/>
                </a:solidFill>
              </a:rPr>
              <a:t> a sí mismo, tome su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prstClr val="black"/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“quien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prstClr val="black"/>
                </a:solidFill>
              </a:rPr>
              <a:t>su vida por mí,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“si el grano de trigo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prstClr val="black"/>
                </a:solidFill>
              </a:rPr>
              <a:t>, da mucho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9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juntos?”</a:t>
            </a:r>
            <a:endParaRPr lang="es-CO" sz="2200" dirty="0" smtClean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cuatro estados en la parábola del sembrador: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raíz</a:t>
            </a:r>
          </a:p>
          <a:p>
            <a:pPr lvl="0" algn="ctr">
              <a:lnSpc>
                <a:spcPct val="125000"/>
              </a:lnSpc>
            </a:pPr>
            <a:r>
              <a:rPr lang="es-CO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es “nuestro abrigo contra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  <a:ea typeface="Cambria Math" pitchFamily="18" charset="0"/>
              </a:rPr>
              <a:t>viento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niéguese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sí mismo, tome su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+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sígame”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“quien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pierda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 vida por mí, la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salvará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“si el grano de trigo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muere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 mucho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fruto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cima del caos: trigo vs. cizaña, ovejas vs. cabras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</a:rPr>
              <a:t>“aunque a tu lado caigan 1,000 y 10,000 a tu diestra…”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“¿puedes hundir a los orgullosos 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juntos?”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“no se recogen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higos </a:t>
            </a:r>
            <a:r>
              <a:rPr lang="es-CO" sz="2200" dirty="0" smtClean="0">
                <a:solidFill>
                  <a:prstClr val="black"/>
                </a:solidFill>
              </a:rPr>
              <a:t>de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poder de la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santidad </a:t>
            </a:r>
            <a:r>
              <a:rPr lang="es-CO" sz="2200" dirty="0" smtClean="0">
                <a:solidFill>
                  <a:prstClr val="black"/>
                </a:solidFill>
              </a:rPr>
              <a:t>se visualiza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geométricamente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punto de escape del caos es el punto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Ω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16" y="5262925"/>
            <a:ext cx="1014984" cy="3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gran día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1447800"/>
            <a:ext cx="6781800" cy="5063823"/>
            <a:chOff x="1676400" y="1904999"/>
            <a:chExt cx="5867400" cy="5063823"/>
          </a:xfrm>
        </p:grpSpPr>
        <p:sp>
          <p:nvSpPr>
            <p:cNvPr id="3" name="TextBox 2"/>
            <p:cNvSpPr txBox="1"/>
            <p:nvPr/>
          </p:nvSpPr>
          <p:spPr>
            <a:xfrm>
              <a:off x="1676400" y="1904999"/>
              <a:ext cx="2743200" cy="493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aquí llega el gran </a:t>
              </a:r>
              <a:r>
                <a:rPr lang="es-ES" sz="2000" dirty="0" smtClean="0">
                  <a:latin typeface="Adobe Garamond Pro" pitchFamily="18" charset="0"/>
                </a:rPr>
                <a:t>día,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 smtClean="0">
                  <a:latin typeface="Adobe Garamond Pro" pitchFamily="18" charset="0"/>
                </a:rPr>
                <a:t>Marana</a:t>
              </a:r>
              <a:r>
                <a:rPr lang="es-ES" sz="2000" dirty="0" smtClean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ya se viene la alegría,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llega el reino y su consuelo,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aleluya, viene el cielo,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  <a:endParaRPr lang="en-US" sz="2000" dirty="0" smtClean="0"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1905000"/>
              <a:ext cx="2743200" cy="5063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ya la higuera brotó hojas,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ya viene amigo sincero,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llega el Rey y su victoria,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 </a:t>
              </a: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aleluya, es la gloria,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 err="1">
                  <a:latin typeface="Adobe Garamond Pro" pitchFamily="18" charset="0"/>
                </a:rPr>
                <a:t>Marana</a:t>
              </a:r>
              <a:r>
                <a:rPr lang="es-ES" sz="2000" dirty="0">
                  <a:latin typeface="Adobe Garamond Pro" pitchFamily="18" charset="0"/>
                </a:rPr>
                <a:t> </a:t>
              </a:r>
              <a:r>
                <a:rPr lang="es-ES" sz="2000" dirty="0" err="1">
                  <a:latin typeface="Adobe Garamond Pro" pitchFamily="18" charset="0"/>
                </a:rPr>
                <a:t>tha</a:t>
              </a:r>
              <a:r>
                <a:rPr lang="es-ES" sz="2000" dirty="0">
                  <a:latin typeface="Adobe Garamond Pro" pitchFamily="18" charset="0"/>
                </a:rPr>
                <a:t>.</a:t>
              </a:r>
              <a:endParaRPr lang="en-US" sz="1200" i="1" dirty="0">
                <a:latin typeface="Adobe Garamond Pr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9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6644" y="897089"/>
            <a:ext cx="3170712" cy="506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ay amigo da buen fruto,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s-ES" sz="1200" dirty="0">
              <a:latin typeface="Adobe Garamond Pro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que ya llama la campana,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s-ES" sz="1200" dirty="0">
              <a:latin typeface="Adobe Garamond Pro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ay mamá cuida tu aceite,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</a:p>
          <a:p>
            <a:pPr algn="ctr">
              <a:lnSpc>
                <a:spcPct val="114000"/>
              </a:lnSpc>
            </a:pPr>
            <a:endParaRPr lang="es-ES" sz="1200" dirty="0">
              <a:latin typeface="Adobe Garamond Pro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 </a:t>
            </a:r>
            <a:r>
              <a:rPr lang="es-ES" sz="2000" dirty="0" err="1">
                <a:latin typeface="Adobe Garamond Pro" pitchFamily="18" charset="0"/>
              </a:rPr>
              <a:t>Marana</a:t>
            </a:r>
            <a:r>
              <a:rPr lang="es-ES" sz="2000" dirty="0">
                <a:latin typeface="Adobe Garamond Pro" pitchFamily="18" charset="0"/>
              </a:rPr>
              <a:t> </a:t>
            </a:r>
            <a:r>
              <a:rPr lang="es-ES" sz="2000" dirty="0" err="1">
                <a:latin typeface="Adobe Garamond Pro" pitchFamily="18" charset="0"/>
              </a:rPr>
              <a:t>tha</a:t>
            </a:r>
            <a:r>
              <a:rPr lang="es-ES" sz="2000" dirty="0">
                <a:latin typeface="Adobe Garamond Pro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es-ES" sz="2000" dirty="0">
                <a:latin typeface="Adobe Garamond Pro" pitchFamily="18" charset="0"/>
              </a:rPr>
              <a:t>aleluya, viene el día,</a:t>
            </a:r>
          </a:p>
          <a:p>
            <a:pPr algn="ctr">
              <a:lnSpc>
                <a:spcPct val="114000"/>
              </a:lnSpc>
            </a:pPr>
            <a:r>
              <a:rPr lang="es-ES" sz="2000" dirty="0" err="1">
                <a:latin typeface="+mj-lt"/>
              </a:rPr>
              <a:t>Marana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tha</a:t>
            </a:r>
            <a:r>
              <a:rPr lang="es-ES" sz="2000" dirty="0">
                <a:latin typeface="Adobe Garamond Pro" pitchFamily="18" charset="0"/>
              </a:rPr>
              <a:t>.</a:t>
            </a:r>
            <a:endParaRPr lang="en-US" sz="2000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Caos nunca más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2526" y="858743"/>
            <a:ext cx="2288474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</a:t>
            </a:r>
            <a:r>
              <a:rPr lang="es-ES" sz="160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kumimoji="0" lang="es-ES" sz="16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comienza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atracción sutil,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fruto ajeno ves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parece toda miel,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traspasas tu nivel,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muerdes el polvo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en cantidad.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311302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53000" y="1345884"/>
            <a:ext cx="2117196" cy="492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tan común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diablo y su matiz,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destruye la amistad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negando la raíz,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¿y qué?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valiente y sin poder,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alejas con afán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ansiedad.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triste siempre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dinámica infernal,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un error pequeñito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crece presto sin azar,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dice ay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yo lo puedo si él,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te haces el tonto y ya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es caos de verdad.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32760"/>
            <a:ext cx="795406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2526" y="1349276"/>
            <a:ext cx="2288474" cy="4899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pago justo ay 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destierro celestial,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la ciencia lo confirma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solo gana la verdad,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fiel al fin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aprende de humildad,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aceptas buen ardor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y el caos ya se va.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  </a:t>
            </a:r>
          </a:p>
          <a:p>
            <a:pPr lvl="0">
              <a:spcBef>
                <a:spcPts val="0"/>
              </a:spcBef>
              <a:defRPr/>
            </a:pPr>
            <a:endParaRPr lang="es-ES" sz="16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endParaRPr lang="es-ES" sz="1600" dirty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Todo termina así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con actitud gentil,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trino te arrebata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te deja ya mentir,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el ego bello en paz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proyecta su hermandad,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caminas de su mano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cs typeface="Times New Roman" pitchFamily="18" charset="0"/>
              </a:rPr>
              <a:t>no hay caos nunca más.</a:t>
            </a:r>
            <a:endParaRPr kumimoji="0" lang="es-CO" sz="1600" b="0" i="0" u="none" strike="noStrike" kern="120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5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3365449"/>
            <a:ext cx="1039688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53000" y="2209800"/>
            <a:ext cx="2117196" cy="317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abate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siempre al amor;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que no lo entiendes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ay no que no,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no me digas no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el caos pierde</a:t>
            </a:r>
          </a:p>
          <a:p>
            <a:pPr lvl="0">
              <a:spcBef>
                <a:spcPts val="0"/>
              </a:spcBef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con el amor.</a:t>
            </a:r>
            <a:endParaRPr kumimoji="0" lang="es-CO" sz="1600" b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5" y="2727960"/>
            <a:ext cx="1074420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3657600" cy="5508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8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mapa logístico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1" y="2209800"/>
            <a:ext cx="7658099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/>
              <a:t>... una población de “conejos” en función del </a:t>
            </a:r>
            <a:r>
              <a:rPr lang="es-CO" sz="2200" dirty="0" smtClean="0"/>
              <a:t>tiempo</a:t>
            </a:r>
            <a:endParaRPr lang="es-CO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61" y="1504890"/>
                <a:ext cx="405187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20" y="2895600"/>
            <a:ext cx="2973161" cy="27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=2.8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581" y="4114800"/>
                <a:ext cx="10835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</a:rPr>
                  <a:t>diferentes casos dependiendo del parámetro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s-CO" sz="2200" dirty="0">
                    <a:solidFill>
                      <a:prstClr val="black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57532"/>
                <a:ext cx="9144000" cy="515526"/>
              </a:xfrm>
              <a:prstGeom prst="rect">
                <a:avLst/>
              </a:prstGeom>
              <a:blipFill rotWithShape="1">
                <a:blip r:embed="rId6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7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epuente\Documents\BOOKS\The Fig Tree and the Bell\TED_TALKS\Talk 2\l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86" y="1496031"/>
            <a:ext cx="2120944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429524"/>
                <a:ext cx="83820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dinámica logística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1186" y="1496285"/>
            <a:ext cx="4516199" cy="2040001"/>
            <a:chOff x="2557745" y="1571879"/>
            <a:chExt cx="4516199" cy="20400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745" y="1571879"/>
              <a:ext cx="2120944" cy="201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cepuente\Documents\BOOKS\The Fig Tree and the Bell\TED_TALKS\Talk 2\lp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00200"/>
              <a:ext cx="2120944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/>
                        </a:rPr>
                        <m:t>𝑋</m:t>
                      </m:r>
                      <m:r>
                        <a:rPr lang="en-US" sz="1200" i="1" dirty="0" smtClean="0">
                          <a:latin typeface="Cambria Math"/>
                        </a:rPr>
                        <m:t>=</m:t>
                      </m:r>
                      <m:r>
                        <a:rPr lang="en-US" sz="1200" b="0" i="1" dirty="0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29524"/>
                <a:ext cx="838200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647890"/>
                <a:ext cx="106388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0&lt;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62" y="2025134"/>
                <a:ext cx="1365438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≤3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025134"/>
                <a:ext cx="136543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50" y="2647890"/>
                <a:ext cx="1297150" cy="5285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15D35219-3E7E-4582-87AB-AEE346BAA33D}&quot;/&gt;&lt;isInvalidForFieldText val=&quot;0&quot;/&gt;&lt;Image&gt;&lt;filename val=&quot;C:\Users\cepuente\AppData\Local\Temp\CP6432927669196Session\CPTrustFolder6432927669196\PPTImport6432953842482\data\asimages\{15D35219-3E7E-4582-87AB-AEE346BAA33D}_55.png&quot;/&gt;&lt;left val=&quot;48&quot;/&gt;&lt;top val=&quot;267&quot;/&gt;&lt;width val=&quot;865&quot;/&gt;&lt;height val=&quot;17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5&quot;/&gt;&lt;lineCharCount val=&quot;20&quot;/&gt;&lt;lineCharCount val=&quot;14&quot;/&gt;&lt;lineCharCount val=&quot;15&quot;/&gt;&lt;lineCharCount val=&quot;14&quot;/&gt;&lt;lineCharCount val=&quot;17&quot;/&gt;&lt;lineCharCount val=&quot;15&quot;/&gt;&lt;lineCharCount val=&quot;20&quot;/&gt;&lt;lineCharCount val=&quot;14&quot;/&gt;&lt;lineCharCount val=&quot;15&quot;/&gt;&lt;lineCharCount val=&quot;15&quot;/&gt;&lt;lineCharCount val=&quot;13&quot;/&gt;&lt;lineCharCount val=&quot;1&quot;/&gt;&lt;lineCharCount val=&quot;18&quot;/&gt;&lt;lineCharCount val=&quot;21&quot;/&gt;&lt;lineCharCount val=&quot;19&quot;/&gt;&lt;lineCharCount val=&quot;18&quot;/&gt;&lt;lineCharCount val=&quot;18&quot;/&gt;&lt;lineCharCount val=&quot;20&quot;/&gt;&lt;lineCharCount val=&quot;22&quot;/&gt;&lt;lineCharCount val=&quot;20&quot;/&gt;&lt;/TableIndex&gt;&lt;/ShapeTextInfo&gt;"/>
  <p:tag name="HTML_SHAPEINFO" val="&lt;ThreeDShapeInfo&gt;&lt;uuid val=&quot;{2F417F43-596E-4BF2-81E2-5803DA501074}&quot;/&gt;&lt;isInvalidForFieldText val=&quot;0&quot;/&gt;&lt;Image&gt;&lt;filename val=&quot;C:\Users\cepuente\AppData\Local\Temp\CP6432927669196Session\CPTrustFolder6432927669196\PPTImport6432953842482\data\asimages\{2F417F43-596E-4BF2-81E2-5803DA501074}_56.png&quot;/&gt;&lt;left val=&quot;200&quot;/&gt;&lt;top val=&quot;88&quot;/&gt;&lt;width val=&quot;241&quot;/&gt;&lt;height val=&quot;55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9&quot;/&gt;&lt;lineCharCount val=&quot;22&quot;/&gt;&lt;lineCharCount val=&quot;20&quot;/&gt;&lt;lineCharCount val=&quot;17&quot;/&gt;&lt;lineCharCount val=&quot;20&quot;/&gt;&lt;lineCharCount val=&quot;22&quot;/&gt;&lt;lineCharCount val=&quot;19&quot;/&gt;&lt;lineCharCount val=&quot;21&quot;/&gt;&lt;lineCharCount val=&quot;2&quot;/&gt;&lt;lineCharCount val=&quot;1&quot;/&gt;&lt;lineCharCount val=&quot;1&quot;/&gt;&lt;lineCharCount val=&quot;21&quot;/&gt;&lt;lineCharCount val=&quot;19&quot;/&gt;&lt;lineCharCount val=&quot;19&quot;/&gt;&lt;lineCharCount val=&quot;23&quot;/&gt;&lt;lineCharCount val=&quot;18&quot;/&gt;&lt;lineCharCount val=&quot;19&quot;/&gt;&lt;lineCharCount val=&quot;23&quot;/&gt;&lt;lineCharCount val=&quot;18&quot;/&gt;&lt;/TableIndex&gt;&lt;/ShapeTextInfo&gt;"/>
  <p:tag name="HTML_SHAPEINFO" val="&lt;ThreeDShapeInfo&gt;&lt;uuid val=&quot;{2B5CC53E-F833-4D82-91DB-02570F185A69}&quot;/&gt;&lt;isInvalidForFieldText val=&quot;0&quot;/&gt;&lt;Image&gt;&lt;filename val=&quot;C:\Users\cepuente\AppData\Local\Temp\CP6432927669196Session\CPTrustFolder6432927669196\PPTImport6432953842482\data\asimages\{2B5CC53E-F833-4D82-91DB-02570F185A69}_56.png&quot;/&gt;&lt;left val=&quot;520&quot;/&gt;&lt;top val=&quot;140&quot;/&gt;&lt;width val=&quot;223&quot;/&gt;&lt;height val=&quot;52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20&quot;/&gt;&lt;lineCharCount val=&quot;21&quot;/&gt;&lt;lineCharCount val=&quot;23&quot;/&gt;&lt;lineCharCount val=&quot;21&quot;/&gt;&lt;lineCharCount val=&quot;19&quot;/&gt;&lt;lineCharCount val=&quot;21&quot;/&gt;&lt;lineCharCount val=&quot;19&quot;/&gt;&lt;lineCharCount val=&quot;20&quot;/&gt;&lt;lineCharCount val=&quot;3&quot;/&gt;&lt;lineCharCount val=&quot;1&quot;/&gt;&lt;lineCharCount val=&quot;1&quot;/&gt;&lt;lineCharCount val=&quot;17&quot;/&gt;&lt;lineCharCount val=&quot;20&quot;/&gt;&lt;lineCharCount val=&quot;21&quot;/&gt;&lt;lineCharCount val=&quot;22&quot;/&gt;&lt;lineCharCount val=&quot;20&quot;/&gt;&lt;lineCharCount val=&quot;23&quot;/&gt;&lt;lineCharCount val=&quot;19&quot;/&gt;&lt;lineCharCount val=&quot;22&quot;/&gt;&lt;/TableIndex&gt;&lt;/ShapeTextInfo&gt;"/>
  <p:tag name="HTML_SHAPEINFO" val="&lt;ThreeDShapeInfo&gt;&lt;uuid val=&quot;{3F24F43E-56BC-4DE0-9F81-2ECF71DFFC37}&quot;/&gt;&lt;isInvalidForFieldText val=&quot;0&quot;/&gt;&lt;Image&gt;&lt;filename val=&quot;C:\Users\cepuente\AppData\Local\Temp\CP6432927669196Session\CPTrustFolder6432927669196\PPTImport6432953842482\data\asimages\{3F24F43E-56BC-4DE0-9F81-2ECF71DFFC37}_57.png&quot;/&gt;&lt;left val=&quot;200&quot;/&gt;&lt;top val=&quot;140&quot;/&gt;&lt;width val=&quot;241&quot;/&gt;&lt;height val=&quot;51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1299D6-E16D-4BB6-80B8-146A2F1182D8}&quot;/&gt;&lt;isInvalidForFieldText val=&quot;0&quot;/&gt;&lt;Image&gt;&lt;filename val=&quot;C:\Users\cepuente\AppData\Local\Temp\CP6432927669196Session\CPTrustFolder6432927669196\PPTImport6432948954783\data\asimages\{291299D6-E16D-4BB6-80B8-146A2F1182D8}.png&quot;/&gt;&lt;left val=&quot;99&quot;/&gt;&lt;top val=&quot;352&quot;/&gt;&lt;width val=&quot;109&quot;/&gt;&lt;height val=&quot;13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5&quot;/&gt;&lt;lineCharCount val=&quot;20&quot;/&gt;&lt;lineCharCount val=&quot;14&quot;/&gt;&lt;lineCharCount val=&quot;15&quot;/&gt;&lt;lineCharCount val=&quot;14&quot;/&gt;&lt;lineCharCount val=&quot;17&quot;/&gt;&lt;lineCharCount val=&quot;15&quot;/&gt;&lt;lineCharCount val=&quot;20&quot;/&gt;&lt;lineCharCount val=&quot;14&quot;/&gt;&lt;lineCharCount val=&quot;15&quot;/&gt;&lt;lineCharCount val=&quot;15&quot;/&gt;&lt;lineCharCount val=&quot;12&quot;/&gt;&lt;/TableIndex&gt;&lt;/ShapeTextInfo&gt;"/>
  <p:tag name="HTML_SHAPEINFO" val="&lt;ThreeDShapeInfo&gt;&lt;uuid val=&quot;{75A18ECE-0631-4CED-AE7A-6B22C3514D47}&quot;/&gt;&lt;isInvalidForFieldText val=&quot;0&quot;/&gt;&lt;Image&gt;&lt;filename val=&quot;C:\Users\cepuente\AppData\Local\Temp\CP6432927669196Session\CPTrustFolder6432927669196\PPTImport6432953842482\data\asimages\{75A18ECE-0631-4CED-AE7A-6B22C3514D47}_57.png&quot;/&gt;&lt;left val=&quot;520&quot;/&gt;&lt;top val=&quot;230&quot;/&gt;&lt;width val=&quot;223&quot;/&gt;&lt;height val=&quot;33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45605</TotalTime>
  <Words>2513</Words>
  <Application>Microsoft Office PowerPoint</Application>
  <PresentationFormat>On-screen Show (4:3)</PresentationFormat>
  <Paragraphs>447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2_Office Theme</vt:lpstr>
      <vt:lpstr>Ya la higuera brotó hojas, Marana tha</vt:lpstr>
      <vt:lpstr>La higuera y las Sagradas Escrituras</vt:lpstr>
      <vt:lpstr>La higuera y las Sagradas Escrituras</vt:lpstr>
      <vt:lpstr>El mapa logístico</vt:lpstr>
      <vt:lpstr>El mapa logístico</vt:lpstr>
      <vt:lpstr>El mapa logístico</vt:lpstr>
      <vt:lpstr>El mapa logístico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La dinámica logística</vt:lpstr>
      <vt:lpstr>El diagrama de las bifurcaciones</vt:lpstr>
      <vt:lpstr>El diagrama de las bifurcaciones</vt:lpstr>
      <vt:lpstr>El diagrama de las bifurcaciones</vt:lpstr>
      <vt:lpstr>El diagrama de las bifurcaciones</vt:lpstr>
      <vt:lpstr>El diagrama de las bifurcaciones</vt:lpstr>
      <vt:lpstr>Brote intermedio del período 3</vt:lpstr>
      <vt:lpstr>Brote intermedio del período 3</vt:lpstr>
      <vt:lpstr>Multitud de espinas</vt:lpstr>
      <vt:lpstr>Multitud de espinas</vt:lpstr>
      <vt:lpstr>Universalidad en la higuera</vt:lpstr>
      <vt:lpstr>Universalidad en otros árboles caóticos</vt:lpstr>
      <vt:lpstr>Universalidad en otros árboles caóticos</vt:lpstr>
      <vt:lpstr>Universalidad en otros árboles caóticos</vt:lpstr>
      <vt:lpstr>En la cima del caos</vt:lpstr>
      <vt:lpstr>En la cima del caos</vt:lpstr>
      <vt:lpstr>Oscilaciones en la cima</vt:lpstr>
      <vt:lpstr>Oscilaciones en la cima</vt:lpstr>
      <vt:lpstr>Oscilaciones en la cima</vt:lpstr>
      <vt:lpstr>Un escape hacia el origen</vt:lpstr>
      <vt:lpstr>Un escape hacia el origen</vt:lpstr>
      <vt:lpstr>Un escape hacia el origen</vt:lpstr>
      <vt:lpstr>Puro sentido común</vt:lpstr>
      <vt:lpstr>Puro sentido común</vt:lpstr>
      <vt:lpstr>Puro sentido común</vt:lpstr>
      <vt:lpstr>Puro sentido común</vt:lpstr>
      <vt:lpstr>¿Un árbol cientíﬁco profético?</vt:lpstr>
      <vt:lpstr>¿Un árbol cientíﬁco profético?</vt:lpstr>
      <vt:lpstr>¿Un árbol cientíﬁco profético?</vt:lpstr>
      <vt:lpstr>¿Un árbol cientíﬁco profético?</vt:lpstr>
      <vt:lpstr>Nuestras Opciones</vt:lpstr>
      <vt:lpstr>Nuestras Opciones</vt:lpstr>
      <vt:lpstr>Nuestras Opciones</vt:lpstr>
      <vt:lpstr>En medio del caos</vt:lpstr>
      <vt:lpstr>PowerPoint Presentation</vt:lpstr>
      <vt:lpstr>Otras coincidencias</vt:lpstr>
      <vt:lpstr>Otras coincidencias</vt:lpstr>
      <vt:lpstr>Otras coincidencias</vt:lpstr>
      <vt:lpstr>Otras coincidencias</vt:lpstr>
      <vt:lpstr>El gran día</vt:lpstr>
      <vt:lpstr>PowerPoint Presentation</vt:lpstr>
      <vt:lpstr>Caos nunca más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Lessons from Chaotic Fig Trees</dc:title>
  <dc:creator>Carlos E. Puente</dc:creator>
  <cp:lastModifiedBy>Carlos E. Puente</cp:lastModifiedBy>
  <cp:revision>169</cp:revision>
  <cp:lastPrinted>2013-06-13T21:28:17Z</cp:lastPrinted>
  <dcterms:created xsi:type="dcterms:W3CDTF">2011-09-23T23:04:55Z</dcterms:created>
  <dcterms:modified xsi:type="dcterms:W3CDTF">2014-08-30T22:31:52Z</dcterms:modified>
</cp:coreProperties>
</file>