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82" r:id="rId4"/>
    <p:sldId id="291" r:id="rId5"/>
    <p:sldId id="292" r:id="rId6"/>
    <p:sldId id="293" r:id="rId7"/>
    <p:sldId id="294" r:id="rId8"/>
    <p:sldId id="309" r:id="rId9"/>
    <p:sldId id="295" r:id="rId10"/>
    <p:sldId id="296" r:id="rId11"/>
    <p:sldId id="286" r:id="rId12"/>
    <p:sldId id="297" r:id="rId13"/>
    <p:sldId id="260" r:id="rId14"/>
    <p:sldId id="298" r:id="rId15"/>
    <p:sldId id="307" r:id="rId16"/>
    <p:sldId id="308" r:id="rId17"/>
    <p:sldId id="311" r:id="rId18"/>
    <p:sldId id="299" r:id="rId19"/>
    <p:sldId id="310" r:id="rId20"/>
    <p:sldId id="312" r:id="rId21"/>
    <p:sldId id="314" r:id="rId22"/>
    <p:sldId id="313" r:id="rId23"/>
    <p:sldId id="315" r:id="rId24"/>
    <p:sldId id="316" r:id="rId25"/>
    <p:sldId id="317" r:id="rId26"/>
    <p:sldId id="318" r:id="rId27"/>
    <p:sldId id="300" r:id="rId28"/>
    <p:sldId id="319" r:id="rId29"/>
    <p:sldId id="320" r:id="rId30"/>
    <p:sldId id="321" r:id="rId31"/>
    <p:sldId id="322" r:id="rId32"/>
    <p:sldId id="301" r:id="rId33"/>
    <p:sldId id="302" r:id="rId34"/>
    <p:sldId id="303" r:id="rId35"/>
    <p:sldId id="304" r:id="rId36"/>
    <p:sldId id="305" r:id="rId37"/>
    <p:sldId id="323" r:id="rId38"/>
    <p:sldId id="306" r:id="rId39"/>
    <p:sldId id="273" r:id="rId40"/>
    <p:sldId id="25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98" autoAdjust="0"/>
    <p:restoredTop sz="94660" autoAdjust="0"/>
  </p:normalViewPr>
  <p:slideViewPr>
    <p:cSldViewPr>
      <p:cViewPr>
        <p:scale>
          <a:sx n="70" d="100"/>
          <a:sy n="70" d="100"/>
        </p:scale>
        <p:origin x="-1512" y="-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31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8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6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5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1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9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7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3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9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C2BAA-503B-4FC9-83A6-1388B1FBE1FA}" type="datetimeFigureOut">
              <a:rPr lang="en-US" smtClean="0"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30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0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0" y="990601"/>
            <a:ext cx="9144000" cy="2438399"/>
          </a:xfrm>
        </p:spPr>
        <p:txBody>
          <a:bodyPr>
            <a:normAutofit fontScale="90000"/>
          </a:bodyPr>
          <a:lstStyle/>
          <a:p>
            <a: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Turbulencia a la Hidrología y más allá</a:t>
            </a:r>
            <a:b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b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Platón a Borges y …</a:t>
            </a:r>
            <a:endParaRPr lang="es-CO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 pitchFamily="18" charset="0"/>
              </a:rPr>
              <a:t>Carlos E. Puente</a:t>
            </a:r>
          </a:p>
          <a:p>
            <a:r>
              <a:rPr lang="en-US" sz="2800" i="1" dirty="0" smtClean="0">
                <a:latin typeface="Adobe Garamond Pro" pitchFamily="18" charset="0"/>
              </a:rPr>
              <a:t>University of California, Davis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6630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Universidad </a:t>
            </a:r>
            <a:r>
              <a:rPr lang="es-CO" sz="2400" dirty="0" err="1"/>
              <a:t>Ponti</a:t>
            </a:r>
            <a:r>
              <a:rPr lang="es-CO" sz="2400" dirty="0" err="1">
                <a:solidFill>
                  <a:prstClr val="black"/>
                </a:solidFill>
                <a:latin typeface="Adobe Garamond Pro" pitchFamily="18" charset="0"/>
              </a:rPr>
              <a:t>ﬁ</a:t>
            </a:r>
            <a:r>
              <a:rPr lang="es-CO" sz="2400" dirty="0" err="1"/>
              <a:t>cia</a:t>
            </a:r>
            <a:r>
              <a:rPr lang="es-CO" sz="2400" dirty="0"/>
              <a:t> Bolivariana</a:t>
            </a:r>
          </a:p>
          <a:p>
            <a:pPr algn="ctr"/>
            <a:r>
              <a:rPr lang="es-CO" sz="2400" dirty="0"/>
              <a:t>Bucaramanga, </a:t>
            </a:r>
            <a:r>
              <a:rPr lang="es-CO" sz="2400" dirty="0" smtClean="0"/>
              <a:t>10 </a:t>
            </a:r>
            <a:r>
              <a:rPr lang="es-CO" sz="2400" dirty="0"/>
              <a:t>de Septiembre de 2013</a:t>
            </a:r>
          </a:p>
        </p:txBody>
      </p:sp>
    </p:spTree>
    <p:extLst>
      <p:ext uri="{BB962C8B-B14F-4D97-AF65-F5344CB8AC3E}">
        <p14:creationId xmlns:p14="http://schemas.microsoft.com/office/powerpoint/2010/main" val="17863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648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400" dirty="0" smtClean="0">
                <a:solidFill>
                  <a:schemeClr val="tx1"/>
                </a:solidFill>
                <a:latin typeface="+mj-lt"/>
              </a:rPr>
              <a:t>caso + -</a:t>
            </a:r>
            <a:r>
              <a:rPr lang="es-CO" sz="2400" dirty="0" smtClean="0">
                <a:solidFill>
                  <a:schemeClr val="tx1"/>
                </a:solidFill>
              </a:rPr>
              <a:t>:</a:t>
            </a:r>
            <a:r>
              <a:rPr lang="es-CO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CO" sz="2400" dirty="0" smtClean="0">
                <a:solidFill>
                  <a:schemeClr val="tx1"/>
                </a:solidFill>
              </a:rPr>
              <a:t>arriba y abajo en el mismo nivel</a:t>
            </a:r>
          </a:p>
          <a:p>
            <a:pPr lvl="0" algn="ctr">
              <a:lnSpc>
                <a:spcPct val="125000"/>
              </a:lnSpc>
            </a:pPr>
            <a:r>
              <a:rPr lang="es-CO" sz="2400" dirty="0" smtClean="0">
                <a:latin typeface="+mj-lt"/>
              </a:rPr>
              <a:t>caso - -</a:t>
            </a:r>
            <a:r>
              <a:rPr lang="es-CO" sz="2400" dirty="0"/>
              <a:t>:</a:t>
            </a:r>
            <a:r>
              <a:rPr lang="es-CO" sz="2400" dirty="0" smtClean="0">
                <a:latin typeface="+mj-lt"/>
              </a:rPr>
              <a:t> </a:t>
            </a:r>
            <a:r>
              <a:rPr lang="es-CO" sz="2400" dirty="0" smtClean="0"/>
              <a:t>todos abajo al primer nivel, todos arriba al segundo, etc.</a:t>
            </a:r>
            <a:endParaRPr lang="es-CO" sz="2400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Perﬁles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deterministas</a:t>
            </a:r>
          </a:p>
        </p:txBody>
      </p:sp>
    </p:spTree>
    <p:extLst>
      <p:ext uri="{BB962C8B-B14F-4D97-AF65-F5344CB8AC3E}">
        <p14:creationId xmlns:p14="http://schemas.microsoft.com/office/powerpoint/2010/main" val="29934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monedas justas o sesgadas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3603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/>
              <a:t>diferentes texturas sobre el mismo alambre (</a:t>
            </a:r>
            <a:r>
              <a:rPr lang="es-CO" sz="2400" i="1" dirty="0" smtClean="0"/>
              <a:t>Teorema de Elton</a:t>
            </a:r>
            <a:r>
              <a:rPr lang="es-CO" sz="2400" dirty="0" smtClean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66800" y="1950720"/>
            <a:ext cx="6820488" cy="2926080"/>
            <a:chOff x="1066800" y="3048000"/>
            <a:chExt cx="6820488" cy="2926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048000"/>
              <a:ext cx="3251748" cy="29260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3048000"/>
              <a:ext cx="3086688" cy="292608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0" y="155031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                                50-50                                            70-30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95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7775"/>
            <a:ext cx="4572000" cy="45720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461587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Desde x: una cascada turbulenta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2200" dirty="0" smtClean="0">
                <a:latin typeface="+mn-lt"/>
              </a:rPr>
              <a:t>(</a:t>
            </a:r>
            <a:r>
              <a:rPr lang="es-CO" sz="2200" dirty="0" err="1" smtClean="0">
                <a:latin typeface="+mn-lt"/>
              </a:rPr>
              <a:t>Meneveau</a:t>
            </a:r>
            <a:r>
              <a:rPr lang="es-CO" sz="2200" dirty="0" smtClean="0">
                <a:latin typeface="+mn-lt"/>
              </a:rPr>
              <a:t> y </a:t>
            </a:r>
            <a:r>
              <a:rPr lang="es-CO" sz="2200" dirty="0" err="1" smtClean="0">
                <a:latin typeface="+mn-lt"/>
              </a:rPr>
              <a:t>Sreenivasan</a:t>
            </a:r>
            <a:r>
              <a:rPr lang="es-CO" sz="2200" dirty="0" smtClean="0">
                <a:latin typeface="+mn-lt"/>
              </a:rPr>
              <a:t>, 1987)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8" name="Picture 2" descr="C:\Users\cepuente\Documents\BOOKS\The Fig Tree and the Bell\TED_TALKS\Talk 3\Rafael_09\multifracta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40612"/>
            <a:ext cx="3200400" cy="10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28576" y="1875980"/>
            <a:ext cx="9144000" cy="1629220"/>
            <a:chOff x="-28576" y="1799780"/>
            <a:chExt cx="9144000" cy="1629220"/>
          </a:xfrm>
        </p:grpSpPr>
        <p:pic>
          <p:nvPicPr>
            <p:cNvPr id="2050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6" y="2864936"/>
              <a:ext cx="349758" cy="34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07" y="3175314"/>
              <a:ext cx="45720" cy="4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428" y="2457476"/>
              <a:ext cx="77153" cy="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20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092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260" y="2285311"/>
              <a:ext cx="237744" cy="23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468" y="1799780"/>
              <a:ext cx="128016" cy="128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76" y="2789237"/>
              <a:ext cx="91440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0" y="5029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/>
              <a:t>s</a:t>
            </a:r>
            <a:r>
              <a:rPr lang="es-CO" sz="2400" dirty="0" smtClean="0"/>
              <a:t>ecuencia de </a:t>
            </a:r>
            <a:r>
              <a:rPr lang="es-CO" sz="2400" dirty="0" smtClean="0">
                <a:latin typeface="+mj-lt"/>
              </a:rPr>
              <a:t>remolinos</a:t>
            </a:r>
            <a:r>
              <a:rPr lang="es-CO" sz="2400" dirty="0" smtClean="0"/>
              <a:t> que dividen la energía </a:t>
            </a:r>
            <a:r>
              <a:rPr lang="es-CO" sz="2400" dirty="0" smtClean="0">
                <a:latin typeface="+mj-lt"/>
              </a:rPr>
              <a:t>universalmente</a:t>
            </a:r>
            <a:endParaRPr lang="es-CO" sz="2400" dirty="0" smtClean="0"/>
          </a:p>
          <a:p>
            <a:pPr algn="ctr">
              <a:lnSpc>
                <a:spcPct val="125000"/>
              </a:lnSpc>
            </a:pPr>
            <a:r>
              <a:rPr lang="es-CO" sz="2400" dirty="0"/>
              <a:t>u</a:t>
            </a:r>
            <a:r>
              <a:rPr lang="es-CO" sz="2400" dirty="0" smtClean="0"/>
              <a:t>na colección de </a:t>
            </a:r>
            <a:r>
              <a:rPr lang="es-CO" sz="2400" dirty="0" smtClean="0">
                <a:latin typeface="+mj-lt"/>
              </a:rPr>
              <a:t>espinas</a:t>
            </a:r>
            <a:r>
              <a:rPr lang="es-CO" sz="2400" dirty="0" smtClean="0"/>
              <a:t> entrelazadas con soportes </a:t>
            </a:r>
            <a:r>
              <a:rPr lang="es-CO" sz="2400" dirty="0" smtClean="0">
                <a:latin typeface="+mj-lt"/>
              </a:rPr>
              <a:t>polvorientos</a:t>
            </a:r>
          </a:p>
          <a:p>
            <a:pPr algn="ctr">
              <a:lnSpc>
                <a:spcPct val="125000"/>
              </a:lnSpc>
            </a:pPr>
            <a:r>
              <a:rPr lang="es-CO" sz="2400" dirty="0"/>
              <a:t>e</a:t>
            </a:r>
            <a:r>
              <a:rPr lang="es-CO" sz="2400" dirty="0" smtClean="0"/>
              <a:t>l mismo objeto </a:t>
            </a:r>
            <a:r>
              <a:rPr lang="es-CO" sz="2400" dirty="0" smtClean="0">
                <a:latin typeface="+mj-lt"/>
              </a:rPr>
              <a:t>fraccionado</a:t>
            </a:r>
            <a:r>
              <a:rPr lang="es-CO" sz="2400" dirty="0" smtClean="0"/>
              <a:t> refleja la distribución sesgada de la riqueza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5532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5105400"/>
                <a:ext cx="9144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200" i="1" smtClean="0"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 smtClean="0"/>
                  <a:t> </a:t>
                </a:r>
                <a:r>
                  <a:rPr lang="es-CO" sz="2400" dirty="0" smtClean="0"/>
                  <a:t>es la </a:t>
                </a:r>
                <a:r>
                  <a:rPr lang="es-CO" sz="2400" dirty="0"/>
                  <a:t>“</a:t>
                </a:r>
                <a:r>
                  <a:rPr lang="es-CO" sz="2400" dirty="0" smtClean="0"/>
                  <a:t>iluminación</a:t>
                </a:r>
                <a:r>
                  <a:rPr lang="es-CO" sz="2400" dirty="0"/>
                  <a:t>” </a:t>
                </a:r>
                <a:r>
                  <a:rPr lang="es-CO" sz="2400" dirty="0" smtClean="0"/>
                  <a:t>del </a:t>
                </a:r>
                <a:r>
                  <a:rPr lang="es-CO" sz="2400" dirty="0" smtClean="0">
                    <a:latin typeface="+mj-lt"/>
                  </a:rPr>
                  <a:t>alambre</a:t>
                </a:r>
                <a:r>
                  <a:rPr lang="es-CO" sz="2400" dirty="0" smtClean="0"/>
                  <a:t> y </a:t>
                </a:r>
                <a:r>
                  <a:rPr lang="es-CO" sz="2200" dirty="0" smtClean="0">
                    <a:latin typeface="Cambria Math" pitchFamily="18" charset="0"/>
                    <a:ea typeface="Cambria Math" pitchFamily="18" charset="0"/>
                  </a:rPr>
                  <a:t>𝑑𝑦</a:t>
                </a:r>
                <a:r>
                  <a:rPr lang="es-CO" sz="2200" dirty="0" smtClean="0"/>
                  <a:t> </a:t>
                </a:r>
                <a:r>
                  <a:rPr lang="es-CO" sz="2400" dirty="0" smtClean="0"/>
                  <a:t>es su proyección derivada</a:t>
                </a:r>
                <a:endParaRPr lang="es-CO" sz="2400" dirty="0"/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200" b="0" i="1" smtClean="0">
                        <a:latin typeface="Cambria Math"/>
                      </a:rPr>
                      <m:t>𝑑𝑦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s-CO" sz="2400" dirty="0" smtClean="0"/>
                  <a:t>es también una </a:t>
                </a:r>
                <a:r>
                  <a:rPr lang="es-CO" sz="2400" dirty="0" smtClean="0">
                    <a:latin typeface="Adobe Garamond Pro Bold" pitchFamily="18" charset="0"/>
                  </a:rPr>
                  <a:t>transformación</a:t>
                </a:r>
                <a:r>
                  <a:rPr lang="es-CO" sz="2400" dirty="0" smtClean="0"/>
                  <a:t> de la turbulencia</a:t>
                </a:r>
                <a:endParaRPr lang="es-CO" sz="2400" dirty="0"/>
              </a:p>
              <a:p>
                <a:pPr algn="ctr">
                  <a:lnSpc>
                    <a:spcPct val="125000"/>
                  </a:lnSpc>
                </a:pPr>
                <a:r>
                  <a:rPr lang="es-CO" sz="2400" dirty="0"/>
                  <a:t>l</a:t>
                </a:r>
                <a:r>
                  <a:rPr lang="es-CO" sz="2400" dirty="0" smtClean="0"/>
                  <a:t>a “sombra” </a:t>
                </a:r>
                <a14:m>
                  <m:oMath xmlns:m="http://schemas.openxmlformats.org/officeDocument/2006/math">
                    <m:r>
                      <a:rPr lang="es-CO" sz="2200" i="1" smtClean="0"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 smtClean="0"/>
                  <a:t> </a:t>
                </a:r>
                <a:r>
                  <a:rPr lang="es-CO" sz="2400" dirty="0" smtClean="0"/>
                  <a:t>parece ser </a:t>
                </a:r>
                <a:r>
                  <a:rPr lang="es-CO" sz="2400" dirty="0" smtClean="0">
                    <a:latin typeface="Adobe Garamond Pro Bold" pitchFamily="18" charset="0"/>
                  </a:rPr>
                  <a:t>aleatoria, </a:t>
                </a:r>
                <a:r>
                  <a:rPr lang="es-CO" sz="2400" dirty="0" smtClean="0"/>
                  <a:t>pero no lo es</a:t>
                </a:r>
                <a:endParaRPr lang="es-CO" sz="2400" dirty="0">
                  <a:latin typeface="Adobe Garamond Pro Bold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477328"/>
              </a:xfrm>
              <a:prstGeom prst="rect">
                <a:avLst/>
              </a:prstGeom>
              <a:blipFill rotWithShape="1">
                <a:blip r:embed="rId3"/>
                <a:stretch>
                  <a:fillRect b="-7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Desde y: una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isión Platónica de lo complejo</a:t>
            </a:r>
            <a:b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>
                <a:latin typeface="+mn-lt"/>
              </a:rPr>
              <a:t>(Puente, 1992, 1994)</a:t>
            </a:r>
            <a:endParaRPr lang="es-CO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00200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multitud de proyecciones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epuente\Documents\BOOKS\The Fig Tree and the Bell\TED_TALKS\Talk 3\Rafael_09\projections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2500" y="5105400"/>
            <a:ext cx="7239000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/>
              <a:t>variando los parámetros del alambre </a:t>
            </a:r>
            <a:endParaRPr lang="es-CO" sz="24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tienen estadísticas similares a datos </a:t>
            </a:r>
            <a:r>
              <a:rPr lang="es-CO" sz="2400" dirty="0" smtClean="0">
                <a:latin typeface="Adobe Garamond Pro Bold" pitchFamily="18" charset="0"/>
              </a:rPr>
              <a:t>naturales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4471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diseños platónicos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5105400"/>
            <a:ext cx="7239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con períodos sin actividad</a:t>
            </a: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“azar” y rampas</a:t>
            </a:r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Aún más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diseños platónicos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" y="5241880"/>
            <a:ext cx="7239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agregando una perturbación no lineal en y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6364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generalización bonita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5105400"/>
                <a:ext cx="9144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400" dirty="0" smtClean="0"/>
                  <a:t>“hojas” con mapas que se traslapan en </a:t>
                </a:r>
                <a14:m>
                  <m:oMath xmlns:m="http://schemas.openxmlformats.org/officeDocument/2006/math">
                    <m:r>
                      <a:rPr lang="es-CO" sz="2200" i="1" dirty="0" smtClean="0">
                        <a:latin typeface="Cambria Math"/>
                      </a:rPr>
                      <m:t>𝑥</m:t>
                    </m:r>
                  </m:oMath>
                </a14:m>
                <a:endParaRPr lang="es-CO" sz="2200" dirty="0" smtClean="0"/>
              </a:p>
              <a:p>
                <a:pPr algn="ctr">
                  <a:lnSpc>
                    <a:spcPct val="125000"/>
                  </a:lnSpc>
                </a:pPr>
                <a:r>
                  <a:rPr lang="es-CO" sz="2400" dirty="0" smtClean="0"/>
                  <a:t>sin traslapo resultan medidas </a:t>
                </a:r>
                <a:r>
                  <a:rPr lang="es-CO" sz="2400" dirty="0" err="1"/>
                  <a:t>c</a:t>
                </a:r>
                <a:r>
                  <a:rPr lang="es-CO" sz="2400" dirty="0" err="1" smtClean="0"/>
                  <a:t>antorianas</a:t>
                </a:r>
                <a:r>
                  <a:rPr lang="es-CO" sz="2400" dirty="0" smtClean="0"/>
                  <a:t> en </a:t>
                </a:r>
                <a14:m>
                  <m:oMath xmlns:m="http://schemas.openxmlformats.org/officeDocument/2006/math">
                    <m:r>
                      <a:rPr lang="es-CO" sz="220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s-CO" sz="2400" dirty="0" smtClean="0"/>
                  <a:t> y huecos en </a:t>
                </a:r>
                <a14:m>
                  <m:oMath xmlns:m="http://schemas.openxmlformats.org/officeDocument/2006/math">
                    <m:r>
                      <a:rPr lang="es-CO" sz="2200" i="1" dirty="0" smtClean="0">
                        <a:latin typeface="Cambria Math"/>
                      </a:rPr>
                      <m:t>𝑦</m:t>
                    </m:r>
                  </m:oMath>
                </a14:m>
                <a:endParaRPr lang="es-CO" sz="2200" dirty="0" smtClean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015663"/>
              </a:xfrm>
              <a:prstGeom prst="rect">
                <a:avLst/>
              </a:prstGeom>
              <a:blipFill rotWithShape="1">
                <a:blip r:embed="rId2"/>
                <a:stretch>
                  <a:fillRect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96" y="1478280"/>
            <a:ext cx="343083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tormenta en Boston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 </a:t>
            </a:r>
            <a:r>
              <a:rPr lang="en-US" sz="2200" dirty="0">
                <a:latin typeface="+mn-lt"/>
              </a:rPr>
              <a:t>y</a:t>
            </a:r>
            <a:r>
              <a:rPr lang="en-US" sz="2200" dirty="0" smtClean="0">
                <a:latin typeface="+mn-lt"/>
              </a:rPr>
              <a:t> Obregón, 1996)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5105400"/>
            <a:ext cx="7239000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un modelo (centro) de datos reales (derecha)</a:t>
            </a: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el modelo preserva características </a:t>
            </a:r>
            <a:r>
              <a:rPr lang="es-CO" sz="2400" dirty="0" smtClean="0">
                <a:latin typeface="+mj-lt"/>
              </a:rPr>
              <a:t>estadísticas</a:t>
            </a:r>
            <a:r>
              <a:rPr lang="es-CO" sz="2400" dirty="0" smtClean="0"/>
              <a:t> y </a:t>
            </a:r>
            <a:r>
              <a:rPr lang="es-CO" sz="2400" dirty="0" smtClean="0">
                <a:latin typeface="+mj-lt"/>
              </a:rPr>
              <a:t>caóticas</a:t>
            </a:r>
            <a:endParaRPr lang="es-CO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628775"/>
            <a:ext cx="374634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tormenta en Boston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 et al., 2010)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05400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alambre (arriba) y hoja (abajo)</a:t>
            </a: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MC-ACUM 0.68%, 0.43%; MX-ACUM 1.75%, 1.54%</a:t>
            </a:r>
            <a:endParaRPr lang="es-CO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59" y="1657064"/>
            <a:ext cx="5055709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91" y="3583672"/>
            <a:ext cx="5055709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7848600" cy="2438400"/>
          </a:xfrm>
        </p:spPr>
        <p:txBody>
          <a:bodyPr>
            <a:normAutofit fontScale="90000"/>
          </a:bodyPr>
          <a:lstStyle/>
          <a:p>
            <a:pPr algn="l"/>
            <a:r>
              <a:rPr lang="es-CO" sz="2700" i="1" dirty="0" smtClean="0">
                <a:latin typeface="+mn-lt"/>
              </a:rPr>
              <a:t>“La ciencia no es nada más que la percepción”</a:t>
            </a:r>
            <a:r>
              <a:rPr lang="es-CO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O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CO" sz="2700" i="1" dirty="0" smtClean="0">
                <a:latin typeface="+mn-lt"/>
              </a:rPr>
              <a:t>PLATÓN (427 AC – 347 AC)</a:t>
            </a:r>
            <a:br>
              <a:rPr lang="es-CO" sz="2700" i="1" dirty="0" smtClean="0">
                <a:latin typeface="+mn-lt"/>
              </a:rPr>
            </a:br>
            <a:r>
              <a:rPr lang="es-CO" sz="2700" i="1" dirty="0" smtClean="0">
                <a:latin typeface="+mn-lt"/>
              </a:rPr>
              <a:t/>
            </a:r>
            <a:br>
              <a:rPr lang="es-CO" sz="2700" i="1" dirty="0" smtClean="0">
                <a:latin typeface="+mn-lt"/>
              </a:rPr>
            </a:br>
            <a:r>
              <a:rPr lang="es-CO" sz="2700" i="1" dirty="0" smtClean="0">
                <a:latin typeface="+mn-lt"/>
              </a:rPr>
              <a:t/>
            </a:r>
            <a:br>
              <a:rPr lang="es-CO" sz="2700" i="1" dirty="0" smtClean="0">
                <a:latin typeface="+mn-lt"/>
              </a:rPr>
            </a:br>
            <a:r>
              <a:rPr lang="es-CO" sz="2700" i="1" dirty="0" smtClean="0">
                <a:latin typeface="+mn-lt"/>
              </a:rPr>
              <a:t>“Siempre he imaginado el paraíso como una especie de biblioteca”</a:t>
            </a:r>
            <a:br>
              <a:rPr lang="es-CO" sz="2700" i="1" dirty="0" smtClean="0">
                <a:latin typeface="+mn-lt"/>
              </a:rPr>
            </a:br>
            <a:r>
              <a:rPr lang="es-CO" sz="2700" i="1" dirty="0">
                <a:latin typeface="+mn-lt"/>
              </a:rPr>
              <a:t>	</a:t>
            </a:r>
            <a:r>
              <a:rPr lang="es-CO" sz="2700" i="1" dirty="0" smtClean="0">
                <a:latin typeface="+mn-lt"/>
              </a:rPr>
              <a:t>JORGE LUIS BORGES (1989 – 1986)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5572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Tormentas en Iowa City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(Huang et al., 2012)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05400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/>
              <a:t>MC-ACUM 0.98%, 0.76%; MX-ACUM 3.52%, 2.12%</a:t>
            </a:r>
            <a:endParaRPr lang="es-CO" sz="2400" dirty="0">
              <a:latin typeface="+mj-lt"/>
            </a:endParaRP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compresiones mayores a 350:1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1655064"/>
            <a:ext cx="5055708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3584448"/>
            <a:ext cx="505570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72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Lluvia diaria en Bolivia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05400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mediciones (arriba), modelos usando hojas (abajo)</a:t>
            </a:r>
            <a:endParaRPr lang="es-CO" sz="2400" dirty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MC-ACUM &lt; 2.7%; </a:t>
            </a:r>
            <a:r>
              <a:rPr lang="es-CO" sz="2400" dirty="0"/>
              <a:t>MX-ACUM </a:t>
            </a:r>
            <a:r>
              <a:rPr lang="es-CO" sz="2400" dirty="0" smtClean="0"/>
              <a:t>&lt; 7.7%</a:t>
            </a:r>
            <a:endParaRPr lang="es-CO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43" y="1371600"/>
            <a:ext cx="50797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848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 generalización grave</a:t>
            </a:r>
            <a:b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prstClr val="black"/>
                </a:solidFill>
                <a:latin typeface="Adobe Garamond Pro"/>
              </a:rPr>
              <a:t>(</a:t>
            </a:r>
            <a:r>
              <a:rPr lang="en-US" sz="2200" dirty="0">
                <a:solidFill>
                  <a:prstClr val="black"/>
                </a:solidFill>
                <a:latin typeface="Adobe Garamond Pro"/>
              </a:rPr>
              <a:t>Huang et al., 2012)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73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pensando en gravitones cerrando un ciclo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más parámetros, pero más flexibilidad</a:t>
            </a:r>
            <a:endParaRPr lang="es-CO" sz="2200" dirty="0" smtClean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94" y="1737360"/>
            <a:ext cx="7462306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Escorrentía diaria en el río Sacramento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32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observadas (negro), 9 parámetros cerrando un ciclo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400" dirty="0"/>
              <a:t>MC-ACUM &lt; </a:t>
            </a:r>
            <a:r>
              <a:rPr lang="es-CO" sz="2400" dirty="0" smtClean="0"/>
              <a:t>1.0%; </a:t>
            </a:r>
            <a:r>
              <a:rPr lang="es-CO" sz="2400" dirty="0"/>
              <a:t>MX-ACUM &lt; </a:t>
            </a:r>
            <a:r>
              <a:rPr lang="es-CO" sz="2400" dirty="0" smtClean="0"/>
              <a:t>2.7</a:t>
            </a:r>
            <a:r>
              <a:rPr lang="es-CO" sz="2400" dirty="0"/>
              <a:t>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44" y="1295400"/>
            <a:ext cx="568649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Escorrentía diaria en el río Sacramento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32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arriba: promedio de 10 años, abajo: ajuste del promedio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400" dirty="0"/>
              <a:t>MC-ACUM &lt; </a:t>
            </a:r>
            <a:r>
              <a:rPr lang="es-CO" sz="2400" dirty="0" smtClean="0"/>
              <a:t>0.5%; </a:t>
            </a:r>
            <a:r>
              <a:rPr lang="es-CO" sz="2400" dirty="0"/>
              <a:t>MX-ACUM &lt; </a:t>
            </a:r>
            <a:r>
              <a:rPr lang="es-CO" sz="2400" dirty="0" smtClean="0"/>
              <a:t>1.0%; Correlación 0.96</a:t>
            </a:r>
            <a:endParaRPr lang="es-CO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56388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76600"/>
            <a:ext cx="5715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Escorrentía diaria en el río Sacramento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4124126"/>
                <a:ext cx="9144000" cy="1876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400" dirty="0" smtClean="0"/>
                  <a:t>a partir de parámetros del promedio vs. parámetros de un año dado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𝑁𝑜𝑟𝑚𝑎</m:t>
                    </m:r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2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9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r>
                  <a:rPr lang="es-CO" sz="2000" dirty="0" smtClean="0"/>
                  <a:t> 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400" dirty="0" smtClean="0"/>
                  <a:t>se puede relacionar a condiciones pasadas…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24126"/>
                <a:ext cx="9144000" cy="1876860"/>
              </a:xfrm>
              <a:prstGeom prst="rect">
                <a:avLst/>
              </a:prstGeom>
              <a:blipFill rotWithShape="1">
                <a:blip r:embed="rId2"/>
                <a:stretch>
                  <a:fillRect b="-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572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Escorrentía diaria en el río Sacramento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1" y="1426192"/>
            <a:ext cx="5317351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32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¿tendencias en el espacio de los parámetros? ¿menos parámetros?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¿clasificación? ¿componentes principales? ¿predicciones? ¿cambio climático?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5820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Extensiones a más dimensiones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 smtClean="0">
                <a:latin typeface="Adobe Garamond Pro" pitchFamily="18" charset="0"/>
              </a:rPr>
              <a:t>(Puente, 1994)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3078" name="Picture 6" descr="C:\Users\cepuente\Documents\BOOKS\The Fig Tree and the Bell\TED_TALKS\Talk 3\higherd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7" y="1676400"/>
            <a:ext cx="20743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cepuente\Documents\BOOKS\The Fig Tree and the Bell\TED_TALKS\Talk 3\higherd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57600"/>
            <a:ext cx="2171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cepuente\Documents\BOOKS\The Fig Tree and the Bell\TED_TALKS\Talk 3\higherd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4600" y="5105400"/>
            <a:ext cx="65151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/>
              <a:t>un patrón de polución basado en un alambre en 4D</a:t>
            </a:r>
          </a:p>
          <a:p>
            <a:pPr algn="ctr">
              <a:lnSpc>
                <a:spcPct val="125000"/>
              </a:lnSpc>
            </a:pPr>
            <a:r>
              <a:rPr lang="es-CO" sz="2400" dirty="0"/>
              <a:t>similarmente para la lluvia y más…</a:t>
            </a:r>
          </a:p>
        </p:txBody>
      </p:sp>
    </p:spTree>
    <p:extLst>
      <p:ext uri="{BB962C8B-B14F-4D97-AF65-F5344CB8AC3E}">
        <p14:creationId xmlns:p14="http://schemas.microsoft.com/office/powerpoint/2010/main" val="14511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patrones interesantes</a:t>
            </a:r>
            <a:r>
              <a:rPr lang="en-US" sz="3200" dirty="0"/>
              <a:t/>
            </a:r>
            <a:br>
              <a:rPr lang="en-US" sz="3200" dirty="0"/>
            </a:b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0352"/>
            <a:ext cx="384048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10352"/>
            <a:ext cx="3884808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232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paisajes complejos pero deterministas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aún por explorar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4805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Polución en Borden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 smtClean="0">
                <a:latin typeface="+mn-lt"/>
              </a:rPr>
              <a:t>(Puente, et al., 2001)</a:t>
            </a:r>
            <a:endParaRPr lang="en-US" sz="22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54" y="1447800"/>
            <a:ext cx="2930846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00" y="5408965"/>
            <a:ext cx="7239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observado (izquierda), a partir de alambres (derecha)</a:t>
            </a:r>
          </a:p>
        </p:txBody>
      </p:sp>
    </p:spTree>
    <p:extLst>
      <p:ext uri="{BB962C8B-B14F-4D97-AF65-F5344CB8AC3E}">
        <p14:creationId xmlns:p14="http://schemas.microsoft.com/office/powerpoint/2010/main" val="11252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juego del caos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173480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Polución en Borden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 smtClean="0">
                <a:latin typeface="+mn-lt"/>
              </a:rPr>
              <a:t>(Puente, et al., 2001)</a:t>
            </a:r>
            <a:endParaRPr lang="en-US" sz="2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00" y="5408965"/>
            <a:ext cx="7239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tendencias (izquierda) y predicciones (derecha)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00200"/>
            <a:ext cx="2320047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19200" y="1524000"/>
            <a:ext cx="2999395" cy="4147066"/>
            <a:chOff x="1219200" y="1524000"/>
            <a:chExt cx="2999395" cy="41470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1524000"/>
              <a:ext cx="2999395" cy="4114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71191" y="5486400"/>
              <a:ext cx="55770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TIME</a:t>
              </a:r>
              <a:endPara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4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Fuera de la cueva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2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924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CO" sz="2400" dirty="0" smtClean="0"/>
              <a:t>Las ideas platónicas se pueden emplear para modelar una variedad de datos, tanto en el tiempo como en el espacio.</a:t>
            </a:r>
          </a:p>
          <a:p>
            <a:endParaRPr lang="en-US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CO" sz="2400" dirty="0" smtClean="0"/>
              <a:t>Las nociones proveen un lenguaje determinista y compacto de algunos rasgos de la complejidad natural.</a:t>
            </a:r>
          </a:p>
          <a:p>
            <a:endParaRPr lang="en-US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CO" sz="2400" dirty="0" smtClean="0"/>
              <a:t>Las ideas quizás puedan ayudar a clasificar patrones en diferentes localizaciones y a discernir cambios estructurales de calificadores de cambio climático en función del tiempo.</a:t>
            </a:r>
          </a:p>
          <a:p>
            <a:endParaRPr lang="en-US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CO" sz="2400" dirty="0" smtClean="0"/>
              <a:t>Las nociones acaso puedan proveer una forma alternativa para evaluar escenarios futuros si se logran establecer tendencias en parámetros geométricos.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4167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5105400"/>
                <a:ext cx="9144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</a:t>
                </a:r>
                <a:r>
                  <a:rPr lang="es-CO" sz="2400" dirty="0">
                    <a:solidFill>
                      <a:schemeClr val="tx1"/>
                    </a:solidFill>
                  </a:rPr>
                  <a:t>es una </a:t>
                </a:r>
                <a:r>
                  <a:rPr lang="es-CO" sz="2400" dirty="0">
                    <a:solidFill>
                      <a:schemeClr val="tx1"/>
                    </a:solidFill>
                    <a:latin typeface="Adobe Garamond Pro Bold"/>
                  </a:rPr>
                  <a:t>campana</a:t>
                </a:r>
                <a:r>
                  <a:rPr lang="es-CO" sz="2400" dirty="0">
                    <a:solidFill>
                      <a:schemeClr val="tx1"/>
                    </a:solidFill>
                  </a:rPr>
                  <a:t> de Gauss para </a:t>
                </a:r>
                <a:r>
                  <a:rPr lang="es-CO" sz="2400" dirty="0">
                    <a:solidFill>
                      <a:schemeClr val="tx1"/>
                    </a:solidFill>
                    <a:latin typeface="Adobe Garamond Pro Bold"/>
                  </a:rPr>
                  <a:t>cualquier</a:t>
                </a:r>
                <a:r>
                  <a:rPr lang="es-CO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</a:t>
                </a:r>
                <a:r>
                  <a:rPr lang="es-CO" sz="2400" dirty="0">
                    <a:solidFill>
                      <a:schemeClr val="tx1"/>
                    </a:solidFill>
                  </a:rPr>
                  <a:t>no-discreto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400" dirty="0">
                    <a:solidFill>
                      <a:schemeClr val="tx1"/>
                    </a:solidFill>
                  </a:rPr>
                  <a:t>un puente </a:t>
                </a:r>
                <a:r>
                  <a:rPr lang="es-CO" sz="2400" dirty="0" smtClean="0"/>
                  <a:t>inesperado </a:t>
                </a:r>
                <a:r>
                  <a:rPr lang="es-CO" sz="2400" dirty="0" smtClean="0">
                    <a:solidFill>
                      <a:schemeClr val="tx1"/>
                    </a:solidFill>
                  </a:rPr>
                  <a:t>de </a:t>
                </a:r>
                <a:r>
                  <a:rPr lang="es-CO" sz="2400" dirty="0">
                    <a:solidFill>
                      <a:schemeClr val="tx1"/>
                    </a:solidFill>
                  </a:rPr>
                  <a:t>la </a:t>
                </a:r>
                <a:r>
                  <a:rPr lang="es-CO" sz="2400" dirty="0">
                    <a:solidFill>
                      <a:schemeClr val="tx1"/>
                    </a:solidFill>
                    <a:latin typeface="Adobe Garamond Pro Bold" pitchFamily="18" charset="0"/>
                  </a:rPr>
                  <a:t>disipación</a:t>
                </a:r>
                <a:r>
                  <a:rPr lang="es-CO" sz="2400" dirty="0">
                    <a:solidFill>
                      <a:schemeClr val="tx1"/>
                    </a:solidFill>
                  </a:rPr>
                  <a:t> a la </a:t>
                </a:r>
                <a:r>
                  <a:rPr lang="es-CO" sz="2400" dirty="0" smtClean="0">
                    <a:solidFill>
                      <a:schemeClr val="tx1"/>
                    </a:solidFill>
                    <a:latin typeface="Adobe Garamond Pro Bold" pitchFamily="18" charset="0"/>
                  </a:rPr>
                  <a:t>conducción</a:t>
                </a:r>
                <a:endParaRPr lang="es-CO" sz="2400" dirty="0"/>
              </a:p>
              <a:p>
                <a:pPr lvl="0" algn="ctr">
                  <a:lnSpc>
                    <a:spcPct val="125000"/>
                  </a:lnSpc>
                </a:pPr>
                <a:r>
                  <a:rPr lang="es-CO" sz="2400" dirty="0" smtClean="0">
                    <a:solidFill>
                      <a:prstClr val="black"/>
                    </a:solidFill>
                  </a:rPr>
                  <a:t>el </a:t>
                </a:r>
                <a:r>
                  <a:rPr lang="es-CO" sz="2400" dirty="0">
                    <a:solidFill>
                      <a:prstClr val="black"/>
                    </a:solidFill>
                    <a:latin typeface="+mj-lt"/>
                  </a:rPr>
                  <a:t>caso – – </a:t>
                </a:r>
                <a:r>
                  <a:rPr lang="es-CO" sz="2400" dirty="0">
                    <a:solidFill>
                      <a:prstClr val="black"/>
                    </a:solidFill>
                  </a:rPr>
                  <a:t>da lugar a oscilaciones entre dos campanas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477328"/>
              </a:xfrm>
              <a:prstGeom prst="rect">
                <a:avLst/>
              </a:prstGeom>
              <a:blipFill rotWithShape="1">
                <a:blip r:embed="rId3"/>
                <a:stretch>
                  <a:fillRect b="-7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18488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054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400" dirty="0"/>
              <a:t>también hay campanas</a:t>
            </a:r>
            <a:r>
              <a:rPr lang="es-CO" sz="2400" dirty="0">
                <a:latin typeface="Adobe Garamond Pro Bold" pitchFamily="18" charset="0"/>
              </a:rPr>
              <a:t> elípticas</a:t>
            </a:r>
            <a:r>
              <a:rPr lang="es-CO" sz="2400" dirty="0"/>
              <a:t> y </a:t>
            </a:r>
            <a:r>
              <a:rPr lang="es-CO" sz="2400" dirty="0">
                <a:latin typeface="Adobe Garamond Pro Bold" pitchFamily="18" charset="0"/>
              </a:rPr>
              <a:t>oscilaciones</a:t>
            </a:r>
            <a:r>
              <a:rPr lang="es-CO" sz="2400" dirty="0"/>
              <a:t> entre campanas</a:t>
            </a:r>
          </a:p>
          <a:p>
            <a:pPr lvl="0" algn="ctr">
              <a:lnSpc>
                <a:spcPct val="125000"/>
              </a:lnSpc>
            </a:pPr>
            <a:r>
              <a:rPr lang="es-CO" sz="2400" dirty="0"/>
              <a:t>porciones de alambres también definen campanas, </a:t>
            </a:r>
            <a:r>
              <a:rPr lang="en-US" sz="2400" i="1" dirty="0"/>
              <a:t>ad infinitum</a:t>
            </a:r>
          </a:p>
          <a:p>
            <a:pPr lvl="0" algn="ctr">
              <a:lnSpc>
                <a:spcPct val="125000"/>
              </a:lnSpc>
            </a:pPr>
            <a:r>
              <a:rPr lang="es-CO" sz="2400" dirty="0" smtClean="0">
                <a:solidFill>
                  <a:prstClr val="black"/>
                </a:solidFill>
              </a:rPr>
              <a:t>la </a:t>
            </a:r>
            <a:r>
              <a:rPr lang="es-CO" sz="2400" dirty="0">
                <a:solidFill>
                  <a:prstClr val="black"/>
                </a:solidFill>
              </a:rPr>
              <a:t>prueba </a:t>
            </a:r>
            <a:r>
              <a:rPr lang="es-CO" sz="2400" dirty="0" smtClean="0">
                <a:solidFill>
                  <a:prstClr val="black"/>
                </a:solidFill>
              </a:rPr>
              <a:t>del </a:t>
            </a:r>
            <a:r>
              <a:rPr lang="es-CO" sz="2400" dirty="0">
                <a:solidFill>
                  <a:prstClr val="black"/>
                </a:solidFill>
              </a:rPr>
              <a:t>caso </a:t>
            </a:r>
            <a:r>
              <a:rPr lang="es-CO" sz="2400" dirty="0" smtClean="0">
                <a:solidFill>
                  <a:prstClr val="black"/>
                </a:solidFill>
              </a:rPr>
              <a:t>multidimensional no </a:t>
            </a:r>
            <a:r>
              <a:rPr lang="es-CO" sz="2400" dirty="0">
                <a:solidFill>
                  <a:prstClr val="black"/>
                </a:solidFill>
              </a:rPr>
              <a:t>se </a:t>
            </a:r>
            <a:r>
              <a:rPr lang="es-CO" sz="2400" dirty="0" smtClean="0">
                <a:solidFill>
                  <a:prstClr val="black"/>
                </a:solidFill>
              </a:rPr>
              <a:t>conoce, pero…</a:t>
            </a:r>
            <a:endParaRPr lang="es-CO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82750"/>
            <a:ext cx="5166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tesoros de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64428" y="1783080"/>
            <a:ext cx="6015144" cy="3474720"/>
            <a:chOff x="1550669" y="1600200"/>
            <a:chExt cx="6015144" cy="347472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86841" y="1600200"/>
              <a:ext cx="2778972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50669" y="1600200"/>
              <a:ext cx="2778972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0" y="5105400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400" dirty="0"/>
              <a:t>la superposición de </a:t>
            </a:r>
            <a:r>
              <a:rPr lang="es-CO" sz="2400" dirty="0" smtClean="0"/>
              <a:t>una multitud de patrones produce </a:t>
            </a:r>
            <a:r>
              <a:rPr lang="es-CO" sz="2400" dirty="0">
                <a:latin typeface="Adobe Garamond Pro Bold" pitchFamily="18" charset="0"/>
              </a:rPr>
              <a:t>círculos perfectos</a:t>
            </a:r>
          </a:p>
          <a:p>
            <a:pPr lvl="0" algn="ctr">
              <a:lnSpc>
                <a:spcPct val="125000"/>
              </a:lnSpc>
            </a:pPr>
            <a:r>
              <a:rPr lang="es-CO" sz="2400" dirty="0">
                <a:solidFill>
                  <a:prstClr val="black"/>
                </a:solidFill>
              </a:rPr>
              <a:t>en el límite </a:t>
            </a:r>
            <a:r>
              <a:rPr lang="es-CO" sz="2400" dirty="0" smtClean="0">
                <a:solidFill>
                  <a:prstClr val="black"/>
                </a:solidFill>
              </a:rPr>
              <a:t>que llena el espacio se </a:t>
            </a:r>
            <a:r>
              <a:rPr lang="es-CO" sz="2400" dirty="0">
                <a:solidFill>
                  <a:prstClr val="black"/>
                </a:solidFill>
              </a:rPr>
              <a:t>encuentra </a:t>
            </a:r>
            <a:r>
              <a:rPr lang="es-CO" sz="2400" dirty="0">
                <a:solidFill>
                  <a:prstClr val="black"/>
                </a:solidFill>
                <a:latin typeface="Adobe Garamond Pro Bold" pitchFamily="18" charset="0"/>
              </a:rPr>
              <a:t>orden</a:t>
            </a:r>
            <a:r>
              <a:rPr lang="es-CO" sz="2400" dirty="0">
                <a:solidFill>
                  <a:prstClr val="black"/>
                </a:solidFill>
              </a:rPr>
              <a:t> </a:t>
            </a:r>
            <a:r>
              <a:rPr lang="es-CO" sz="2400" dirty="0" smtClean="0">
                <a:solidFill>
                  <a:prstClr val="black"/>
                </a:solidFill>
              </a:rPr>
              <a:t>oculto en </a:t>
            </a:r>
            <a:r>
              <a:rPr lang="es-CO" sz="2400" dirty="0">
                <a:solidFill>
                  <a:prstClr val="black"/>
                </a:solidFill>
              </a:rPr>
              <a:t>el </a:t>
            </a:r>
            <a:r>
              <a:rPr lang="es-CO" sz="2400" dirty="0">
                <a:solidFill>
                  <a:prstClr val="black"/>
                </a:solidFill>
                <a:latin typeface="Adobe Garamond Pro Bold" pitchFamily="18" charset="0"/>
              </a:rPr>
              <a:t>azar</a:t>
            </a:r>
          </a:p>
        </p:txBody>
      </p:sp>
    </p:spTree>
    <p:extLst>
      <p:ext uri="{BB962C8B-B14F-4D97-AF65-F5344CB8AC3E}">
        <p14:creationId xmlns:p14="http://schemas.microsoft.com/office/powerpoint/2010/main" val="17864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dentro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08739" y="1752600"/>
            <a:ext cx="5726522" cy="3657600"/>
            <a:chOff x="1664878" y="1828800"/>
            <a:chExt cx="5726522" cy="3657600"/>
          </a:xfrm>
        </p:grpSpPr>
        <p:pic>
          <p:nvPicPr>
            <p:cNvPr id="7170" name="Picture 2" descr="C:\Users\cepuente\Documents\BOOKS\The Fig Tree and the Bell\Fractal Wires\ccc_c3_fig21_.e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878" y="1828800"/>
              <a:ext cx="3592922" cy="35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cepuente\Documents\BOOKS\The Fig Tree and the Bell\Fractal Wires\ccc_c3_fig22a_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288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cepuente\Documents\BOOKS\The Fig Tree and the Bell\Fractal Wires\ccc_c3_fig22b_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6576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0" y="5105400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400" dirty="0" smtClean="0">
                <a:solidFill>
                  <a:prstClr val="black"/>
                </a:solidFill>
                <a:latin typeface="Adobe Garamond Pro Bold" pitchFamily="18" charset="0"/>
              </a:rPr>
              <a:t>cristales </a:t>
            </a:r>
            <a:r>
              <a:rPr lang="es-CO" sz="2400" dirty="0">
                <a:solidFill>
                  <a:prstClr val="black"/>
                </a:solidFill>
                <a:latin typeface="Adobe Garamond Pro Bold" pitchFamily="18" charset="0"/>
              </a:rPr>
              <a:t>de </a:t>
            </a:r>
            <a:r>
              <a:rPr lang="es-CO" sz="2400" dirty="0" smtClean="0">
                <a:solidFill>
                  <a:prstClr val="black"/>
                </a:solidFill>
                <a:latin typeface="Adobe Garamond Pro Bold" pitchFamily="18" charset="0"/>
              </a:rPr>
              <a:t>hielo </a:t>
            </a:r>
            <a:r>
              <a:rPr lang="es-CO" sz="2400" dirty="0" smtClean="0">
                <a:solidFill>
                  <a:prstClr val="black"/>
                </a:solidFill>
              </a:rPr>
              <a:t>arbitrarios como </a:t>
            </a:r>
            <a:r>
              <a:rPr lang="es-CO" sz="2400" dirty="0" err="1" smtClean="0">
                <a:solidFill>
                  <a:prstClr val="black"/>
                </a:solidFill>
              </a:rPr>
              <a:t>alefs</a:t>
            </a:r>
            <a:r>
              <a:rPr lang="es-CO" sz="2400" dirty="0" smtClean="0">
                <a:solidFill>
                  <a:prstClr val="black"/>
                </a:solidFill>
              </a:rPr>
              <a:t> borgianos</a:t>
            </a:r>
            <a:endParaRPr lang="es-CO" sz="2400" dirty="0">
              <a:solidFill>
                <a:prstClr val="black"/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400" dirty="0">
                <a:solidFill>
                  <a:prstClr val="black"/>
                </a:solidFill>
              </a:rPr>
              <a:t>la roseta del </a:t>
            </a:r>
            <a:r>
              <a:rPr lang="es-CO" sz="2400" dirty="0">
                <a:solidFill>
                  <a:prstClr val="black"/>
                </a:solidFill>
                <a:latin typeface="Adobe Garamond Pro Bold" pitchFamily="18" charset="0"/>
              </a:rPr>
              <a:t>ADN</a:t>
            </a:r>
            <a:r>
              <a:rPr lang="es-CO" sz="2400" dirty="0">
                <a:solidFill>
                  <a:prstClr val="black"/>
                </a:solidFill>
              </a:rPr>
              <a:t> está </a:t>
            </a:r>
            <a:r>
              <a:rPr lang="es-CO" sz="2400" dirty="0" err="1" smtClean="0">
                <a:solidFill>
                  <a:prstClr val="black"/>
                </a:solidFill>
              </a:rPr>
              <a:t>codi</a:t>
            </a:r>
            <a:r>
              <a:rPr lang="en-US" sz="2400" dirty="0"/>
              <a:t>ﬁ</a:t>
            </a:r>
            <a:r>
              <a:rPr lang="es-CO" sz="2400" dirty="0" smtClean="0">
                <a:solidFill>
                  <a:prstClr val="black"/>
                </a:solidFill>
              </a:rPr>
              <a:t>cada </a:t>
            </a:r>
            <a:r>
              <a:rPr lang="es-CO" sz="2400" dirty="0">
                <a:solidFill>
                  <a:prstClr val="black"/>
                </a:solidFill>
              </a:rPr>
              <a:t>por la expansión binaria de π</a:t>
            </a:r>
          </a:p>
        </p:txBody>
      </p:sp>
    </p:spTree>
    <p:extLst>
      <p:ext uri="{BB962C8B-B14F-4D97-AF65-F5344CB8AC3E}">
        <p14:creationId xmlns:p14="http://schemas.microsoft.com/office/powerpoint/2010/main" val="1990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05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una campana vital concentrada en el </a:t>
            </a:r>
            <a:r>
              <a:rPr lang="es-CO" sz="2400" dirty="0" err="1">
                <a:latin typeface="Adobe Garamond Pro Bold" pitchFamily="18" charset="0"/>
              </a:rPr>
              <a:t>inﬁnito</a:t>
            </a:r>
            <a:endParaRPr lang="es-CO" sz="2400" dirty="0" smtClean="0"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el alambre </a:t>
            </a:r>
            <a:r>
              <a:rPr lang="es-CO" sz="2400" dirty="0" smtClean="0">
                <a:latin typeface="Adobe Garamond Pro Bold" pitchFamily="18" charset="0"/>
              </a:rPr>
              <a:t>más positivo</a:t>
            </a:r>
            <a:r>
              <a:rPr lang="es-CO" sz="2400" dirty="0" smtClean="0"/>
              <a:t> ﬁltra casi cualquier desorden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054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una campana vital concentrada en el </a:t>
            </a:r>
            <a:r>
              <a:rPr lang="es-CO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inﬁnito</a:t>
            </a:r>
            <a:endParaRPr lang="es-CO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alambre </a:t>
            </a:r>
            <a:r>
              <a:rPr lang="es-CO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más positivo</a:t>
            </a:r>
            <a:r>
              <a:rPr lang="es-CO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ﬁltra casi cualquier desorden</a:t>
            </a:r>
          </a:p>
          <a:p>
            <a:pPr lvl="0" algn="ctr">
              <a:lnSpc>
                <a:spcPct val="125000"/>
              </a:lnSpc>
            </a:pPr>
            <a:r>
              <a:rPr lang="es-CO" sz="2400" i="1" dirty="0" smtClean="0">
                <a:solidFill>
                  <a:prstClr val="black"/>
                </a:solidFill>
                <a:latin typeface="+mj-lt"/>
              </a:rPr>
              <a:t>¿Dónde está, O muerte, tu victoria? ¿Dónde está, O muerte, tu aguijón?</a:t>
            </a:r>
            <a:endParaRPr lang="es-CO" sz="24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trilogía majestuosa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0" y="5105400"/>
            <a:ext cx="7239000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400" dirty="0" smtClean="0"/>
              <a:t>el </a:t>
            </a:r>
            <a:r>
              <a:rPr lang="es-CO" sz="2400" i="1" dirty="0" smtClean="0">
                <a:latin typeface="+mj-lt"/>
              </a:rPr>
              <a:t>Padre</a:t>
            </a:r>
            <a:r>
              <a:rPr lang="es-CO" sz="2400" dirty="0" smtClean="0"/>
              <a:t> poderoso en el cielo</a:t>
            </a: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el </a:t>
            </a:r>
            <a:r>
              <a:rPr lang="es-CO" sz="2400" i="1" dirty="0" smtClean="0">
                <a:latin typeface="+mj-lt"/>
              </a:rPr>
              <a:t>Hijo</a:t>
            </a:r>
            <a:r>
              <a:rPr lang="es-CO" sz="2400" dirty="0" smtClean="0">
                <a:latin typeface="Adobe Garamond Pro Bold" pitchFamily="18" charset="0"/>
              </a:rPr>
              <a:t> </a:t>
            </a:r>
            <a:r>
              <a:rPr lang="es-CO" sz="2400" dirty="0" smtClean="0"/>
              <a:t>siempre</a:t>
            </a:r>
            <a:r>
              <a:rPr lang="es-CO" sz="2400" dirty="0" smtClean="0">
                <a:latin typeface="Adobe Garamond Pro Bold" pitchFamily="18" charset="0"/>
              </a:rPr>
              <a:t> </a:t>
            </a:r>
            <a:r>
              <a:rPr lang="es-CO" sz="2400" dirty="0" smtClean="0"/>
              <a:t>perfecto y positivo</a:t>
            </a:r>
          </a:p>
          <a:p>
            <a:pPr algn="ctr">
              <a:lnSpc>
                <a:spcPct val="125000"/>
              </a:lnSpc>
            </a:pPr>
            <a:r>
              <a:rPr lang="es-CO" sz="2400" dirty="0" smtClean="0"/>
              <a:t>y el </a:t>
            </a:r>
            <a:r>
              <a:rPr lang="es-CO" sz="2400" i="1" dirty="0" smtClean="0">
                <a:latin typeface="+mj-lt"/>
              </a:rPr>
              <a:t>Espíritu Santo</a:t>
            </a:r>
            <a:r>
              <a:rPr lang="es-CO" sz="2400" b="1" i="1" dirty="0" smtClean="0">
                <a:latin typeface="+mj-lt"/>
              </a:rPr>
              <a:t> </a:t>
            </a:r>
            <a:r>
              <a:rPr lang="es-CO" sz="2400" dirty="0" smtClean="0"/>
              <a:t>que proviene de ellos</a:t>
            </a:r>
            <a:endParaRPr lang="es-CO" sz="24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transformación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  <p:pic>
        <p:nvPicPr>
          <p:cNvPr id="11266" name="Picture 2" descr="C:\Users\cepuente\Documents\BOOKS\The Fig Tree and the Bell\TED_TALKS\Talk 3\ala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97" y="4648200"/>
            <a:ext cx="1467803" cy="124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57325" y="1296071"/>
            <a:ext cx="6086475" cy="4723729"/>
            <a:chOff x="1457325" y="1447800"/>
            <a:chExt cx="6086475" cy="4723729"/>
          </a:xfrm>
        </p:grpSpPr>
        <p:pic>
          <p:nvPicPr>
            <p:cNvPr id="11" name="Picture 2" descr="C:\Users\cepuente\Documents\BOOKS\The Fig Tree and the Bell\TED_TALKS\Talk 3\alab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4800600"/>
              <a:ext cx="1463040" cy="123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1457325" y="1447800"/>
              <a:ext cx="6086475" cy="4723729"/>
              <a:chOff x="1676400" y="1904999"/>
              <a:chExt cx="6086475" cy="472372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676400" y="1904999"/>
                <a:ext cx="3009900" cy="4723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vence la agonía,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enciende la alegría.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 smtClean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derrota la entropía,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engendra la armonía.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 smtClean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excluye la rebeldía,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incita a la poesía.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05375" y="1905000"/>
                <a:ext cx="2857500" cy="3109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derroca la cobardía,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regala toda </a:t>
                </a:r>
                <a:r>
                  <a:rPr lang="es-ES" sz="2000" dirty="0" smtClean="0">
                    <a:latin typeface="Adobe Garamond Pro" pitchFamily="18" charset="0"/>
                  </a:rPr>
                  <a:t>cuantía.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es santa sabiduría,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sólo esa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 la noche vuelve día.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8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juego del caos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1680" y="1173480"/>
            <a:ext cx="5044440" cy="2560320"/>
            <a:chOff x="2011680" y="1173480"/>
            <a:chExt cx="5044440" cy="2560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80" y="1173480"/>
              <a:ext cx="2560320" cy="2560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173480"/>
              <a:ext cx="2560320" cy="2560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2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4354" y="685800"/>
            <a:ext cx="8055292" cy="5486400"/>
            <a:chOff x="530407" y="685800"/>
            <a:chExt cx="8055292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0407" y="685800"/>
              <a:ext cx="3657599" cy="5486400"/>
            </a:xfrm>
            <a:prstGeom prst="rect">
              <a:avLst/>
            </a:prstGeom>
            <a:noFill/>
            <a:effectLst>
              <a:outerShdw blurRad="508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cepuente\Documents\BOOKS\The Fig Tree and the Bell\TED_TALKS\Talk 3\treasures_inside_the_be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508" y="685800"/>
              <a:ext cx="4144191" cy="5486400"/>
            </a:xfrm>
            <a:prstGeom prst="rect">
              <a:avLst/>
            </a:prstGeom>
            <a:noFill/>
            <a:effectLst>
              <a:outerShdw blurRad="508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58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juego del caos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1680" y="1173480"/>
            <a:ext cx="5044440" cy="5044440"/>
            <a:chOff x="2011680" y="1173480"/>
            <a:chExt cx="5044440" cy="5044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80" y="1173480"/>
              <a:ext cx="2560320" cy="2560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173480"/>
              <a:ext cx="2560320" cy="25603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80" y="3657600"/>
              <a:ext cx="2560320" cy="2560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3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juego del caos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1680" y="1173480"/>
            <a:ext cx="5044440" cy="5044440"/>
            <a:chOff x="2011680" y="1173480"/>
            <a:chExt cx="5044440" cy="5044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80" y="1173480"/>
              <a:ext cx="2560320" cy="2560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173480"/>
              <a:ext cx="2560320" cy="25603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80" y="3657600"/>
              <a:ext cx="2560320" cy="2560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3657600"/>
              <a:ext cx="2560320" cy="2560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4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362472"/>
                <a:ext cx="9144000" cy="725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latin typeface="Cambria Math"/>
                          </a:rPr>
                          <m:t>, 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200">
                        <a:latin typeface="Cambria Math"/>
                        <a:ea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2200" dirty="0">
                        <a:solidFill>
                          <a:prstClr val="black"/>
                        </a:solidFill>
                      </a:rPr>
                      <m:t> </m:t>
                    </m:r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2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200" dirty="0" smtClean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62472"/>
                <a:ext cx="9144000" cy="72571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Con otras reglas y una moneda</a:t>
            </a:r>
          </a:p>
        </p:txBody>
      </p:sp>
    </p:spTree>
    <p:extLst>
      <p:ext uri="{BB962C8B-B14F-4D97-AF65-F5344CB8AC3E}">
        <p14:creationId xmlns:p14="http://schemas.microsoft.com/office/powerpoint/2010/main" val="14541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362472"/>
                <a:ext cx="9144000" cy="1610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latin typeface="Cambria Math"/>
                          </a:rPr>
                          <m:t>, 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200">
                        <a:latin typeface="Cambria Math"/>
                        <a:ea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2200" dirty="0">
                        <a:solidFill>
                          <a:prstClr val="black"/>
                        </a:solidFill>
                      </a:rPr>
                      <m:t> </m:t>
                    </m:r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2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200" dirty="0" smtClean="0"/>
                  <a:t> </a:t>
                </a:r>
              </a:p>
              <a:p>
                <a:pPr algn="ctr">
                  <a:lnSpc>
                    <a:spcPct val="125000"/>
                  </a:lnSpc>
                </a:pPr>
                <a:endParaRPr lang="en-US" sz="1400" dirty="0" smtClean="0"/>
              </a:p>
              <a:p>
                <a:pPr algn="ctr"/>
                <a:r>
                  <a:rPr lang="en-US" sz="2200" dirty="0"/>
                  <a:t>z =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200" i="1" dirty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i="1" dirty="0">
                        <a:latin typeface="Cambria Math"/>
                      </a:rPr>
                      <m:t>|=|</m:t>
                    </m:r>
                    <m:sSub>
                      <m:sSubPr>
                        <m:ctrlPr>
                          <a:rPr lang="en-US" sz="22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 dirty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200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|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62472"/>
                <a:ext cx="9144000" cy="16105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097280" y="2895600"/>
            <a:ext cx="6873240" cy="3474720"/>
            <a:chOff x="1097280" y="2971800"/>
            <a:chExt cx="6873240" cy="34747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80" y="2971800"/>
              <a:ext cx="3474720" cy="34747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2971800"/>
              <a:ext cx="3474720" cy="347472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Con otras reglas y una moneda</a:t>
            </a:r>
          </a:p>
        </p:txBody>
      </p:sp>
    </p:spTree>
    <p:extLst>
      <p:ext uri="{BB962C8B-B14F-4D97-AF65-F5344CB8AC3E}">
        <p14:creationId xmlns:p14="http://schemas.microsoft.com/office/powerpoint/2010/main" val="248252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33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Perﬁles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deterministas</a:t>
            </a:r>
          </a:p>
        </p:txBody>
      </p:sp>
    </p:spTree>
    <p:extLst>
      <p:ext uri="{BB962C8B-B14F-4D97-AF65-F5344CB8AC3E}">
        <p14:creationId xmlns:p14="http://schemas.microsoft.com/office/powerpoint/2010/main" val="42269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AUTOSHAPE_INFO" val="&lt;ThreeDShapeInfo&gt;&lt;uuid val=&quot;{F4E65C3C-B0E4-4D8B-88BF-415ADE46EA52}&quot;/&gt;&lt;isInvalidForFieldText val=&quot;0&quot;/&gt;&lt;Image&gt;&lt;filename val=&quot;C:\Users\cepuente\AppData\Local\Temp\CP6432927669196Session\CPTrustFolder6432927669196\PPTImport6432952590839\data\asimages\{F4E65C3C-B0E4-4D8B-88BF-415ADE46EA52}.png&quot;/&gt;&lt;left val=&quot;291&quot;/&gt;&lt;top val=&quot;168&quot;/&gt;&lt;width val=&quot;353&quot;/&gt;&lt;height val=&quot;34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B2EF0A0-D6DB-4818-A932-CCB73B01E181}&quot;/&gt;&lt;isInvalidForFieldText val=&quot;0&quot;/&gt;&lt;Image&gt;&lt;filename val=&quot;C:\Users\cepuente\AppData\Local\Temp\CP6432927669196Session\CPTrustFolder6432927669196\PPTImport6432952590839\data\asimages\{5B2EF0A0-D6DB-4818-A932-CCB73B01E181}.png&quot;/&gt;&lt;left val=&quot;291&quot;/&gt;&lt;top val=&quot;170&quot;/&gt;&lt;width val=&quot;353&quot;/&gt;&lt;height val=&quot;34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71F1D1-5D7C-4FBC-857F-4C7A7A254A77}&quot;/&gt;&lt;isInvalidForFieldText val=&quot;0&quot;/&gt;&lt;Image&gt;&lt;filename val=&quot;C:\Users\cepuente\AppData\Local\Temp\CP6432927669196Session\CPTrustFolder6432927669196\PPTImport6432952590839\data\asimages\{4E71F1D1-5D7C-4FBC-857F-4C7A7A254A77}.png&quot;/&gt;&lt;left val=&quot;272&quot;/&gt;&lt;top val=&quot;136&quot;/&gt;&lt;width val=&quot;384&quot;/&gt;&lt;height val=&quot;37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71F1D1-5D7C-4FBC-857F-4C7A7A254A77}&quot;/&gt;&lt;isInvalidForFieldText val=&quot;0&quot;/&gt;&lt;Image&gt;&lt;filename val=&quot;C:\Users\cepuente\AppData\Local\Temp\CP6432927669196Session\CPTrustFolder6432927669196\PPTImport6432952590839\data\asimages\{4E71F1D1-5D7C-4FBC-857F-4C7A7A254A77}.png&quot;/&gt;&lt;left val=&quot;272&quot;/&gt;&lt;top val=&quot;136&quot;/&gt;&lt;width val=&quot;384&quot;/&gt;&lt;height val=&quot;377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651D9CA-7457-4E15-B2A2-7B25E5CE6F40}&quot;/&gt;&lt;isInvalidForFieldText val=&quot;0&quot;/&gt;&lt;Image&gt;&lt;filename val=&quot;C:\Users\cepuente\AppData\Local\Temp\CP6432927669196Session\CPTrustFolder6432927669196\PPTImport6432952590839\data\asimages\{C651D9CA-7457-4E15-B2A2-7B25E5CE6F40}.png&quot;/&gt;&lt;left val=&quot;272&quot;/&gt;&lt;top val=&quot;136&quot;/&gt;&lt;width val=&quot;384&quot;/&gt;&lt;height val=&quot;377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obe Garamond">
      <a:majorFont>
        <a:latin typeface="Adobe Garamond Pro Bold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15219</TotalTime>
  <Words>1064</Words>
  <Application>Microsoft Office PowerPoint</Application>
  <PresentationFormat>On-screen Show (4:3)</PresentationFormat>
  <Paragraphs>151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De la Turbulencia a la Hidrología y más allá o De Platón a Borges y …</vt:lpstr>
      <vt:lpstr>“La ciencia no es nada más que la percepción”  PLATÓN (427 AC – 347 AC)   “Siempre he imaginado el paraíso como una especie de biblioteca”  JORGE LUIS BORGES (1989 – 1986)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Uso de monedas justas o sesgadas</vt:lpstr>
      <vt:lpstr>Desde x: una cascada turbulenta (Meneveau y Sreenivasan, 1987)</vt:lpstr>
      <vt:lpstr>Desde y: una visión Platónica de lo complejo (Puente, 1992, 1994)</vt:lpstr>
      <vt:lpstr>Una multitud de proyecciones</vt:lpstr>
      <vt:lpstr>Otros diseños platónicos</vt:lpstr>
      <vt:lpstr>Aún más diseños platónicos</vt:lpstr>
      <vt:lpstr>Una generalización bonita</vt:lpstr>
      <vt:lpstr>Una tormenta en Boston (Puente y Obregón, 1996)</vt:lpstr>
      <vt:lpstr>Una tormenta en Boston (Puente et al., 2010)</vt:lpstr>
      <vt:lpstr>Tormentas en Iowa City (Huang et al., 2012)</vt:lpstr>
      <vt:lpstr>Lluvia diaria en Bolivia</vt:lpstr>
      <vt:lpstr>Otra generalización grave (Huang et al., 2012)</vt:lpstr>
      <vt:lpstr>Escorrentía diaria en el río Sacramento</vt:lpstr>
      <vt:lpstr>Escorrentía diaria en el río Sacramento</vt:lpstr>
      <vt:lpstr>Escorrentía diaria en el río Sacramento</vt:lpstr>
      <vt:lpstr>Escorrentía diaria en el río Sacramento</vt:lpstr>
      <vt:lpstr>Extensiones a más dimensiones (Puente, 1994)</vt:lpstr>
      <vt:lpstr>Otros patrones interesantes </vt:lpstr>
      <vt:lpstr>Polución en Borden (Puente, et al., 2001)</vt:lpstr>
      <vt:lpstr>Polución en Borden (Puente, et al., 2001)</vt:lpstr>
      <vt:lpstr>Fuera de la cueva </vt:lpstr>
      <vt:lpstr>El límite en el caso + – (Puente et al., 1996)</vt:lpstr>
      <vt:lpstr>¡Gaussianas por todos lados! (Puente y Klebanoﬀ, 1994)</vt:lpstr>
      <vt:lpstr>Los tesoros de la campana (Puente, 2003)</vt:lpstr>
      <vt:lpstr>Diseños dentro de la campana (Puente, 2003)</vt:lpstr>
      <vt:lpstr>El límite en el caso + + </vt:lpstr>
      <vt:lpstr>El límite en el caso + + </vt:lpstr>
      <vt:lpstr>La trilogía majestuosa</vt:lpstr>
      <vt:lpstr>La transformación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Unitive Art of the Holy Trinity</dc:title>
  <dc:creator>Carlos E. Puente</dc:creator>
  <cp:lastModifiedBy>Carlos E. Puente</cp:lastModifiedBy>
  <cp:revision>212</cp:revision>
  <dcterms:created xsi:type="dcterms:W3CDTF">2011-09-23T23:05:04Z</dcterms:created>
  <dcterms:modified xsi:type="dcterms:W3CDTF">2013-09-19T22:52:39Z</dcterms:modified>
</cp:coreProperties>
</file>